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22"/>
  </p:notesMasterIdLst>
  <p:sldIdLst>
    <p:sldId id="256" r:id="rId2"/>
    <p:sldId id="275" r:id="rId3"/>
    <p:sldId id="257" r:id="rId4"/>
    <p:sldId id="258" r:id="rId5"/>
    <p:sldId id="277" r:id="rId6"/>
    <p:sldId id="260" r:id="rId7"/>
    <p:sldId id="261" r:id="rId8"/>
    <p:sldId id="262" r:id="rId9"/>
    <p:sldId id="263" r:id="rId10"/>
    <p:sldId id="276" r:id="rId11"/>
    <p:sldId id="264" r:id="rId12"/>
    <p:sldId id="278" r:id="rId13"/>
    <p:sldId id="266" r:id="rId14"/>
    <p:sldId id="267" r:id="rId15"/>
    <p:sldId id="268"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4708" autoAdjust="0"/>
  </p:normalViewPr>
  <p:slideViewPr>
    <p:cSldViewPr snapToGrid="0" snapToObjects="1">
      <p:cViewPr varScale="1">
        <p:scale>
          <a:sx n="42" d="100"/>
          <a:sy n="42" d="100"/>
        </p:scale>
        <p:origin x="-162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6767B-3911-6044-861F-F172D27B85F7}" type="doc">
      <dgm:prSet loTypeId="urn:microsoft.com/office/officeart/2005/8/layout/default" loCatId="" qsTypeId="urn:microsoft.com/office/officeart/2005/8/quickstyle/simple4" qsCatId="simple" csTypeId="urn:microsoft.com/office/officeart/2005/8/colors/colorful2" csCatId="colorful" phldr="1"/>
      <dgm:spPr/>
      <dgm:t>
        <a:bodyPr/>
        <a:lstStyle/>
        <a:p>
          <a:endParaRPr lang="en-US"/>
        </a:p>
      </dgm:t>
    </dgm:pt>
    <dgm:pt modelId="{EB33F23E-94FF-8249-A3F0-DC6DD456AE59}">
      <dgm:prSet phldrT="[Text]"/>
      <dgm:spPr/>
      <dgm:t>
        <a:bodyPr/>
        <a:lstStyle/>
        <a:p>
          <a:r>
            <a:rPr lang="en-US" dirty="0" smtClean="0"/>
            <a:t>1. Ahimsa: </a:t>
          </a:r>
        </a:p>
        <a:p>
          <a:r>
            <a:rPr lang="en-US" dirty="0" smtClean="0"/>
            <a:t>Non-violence</a:t>
          </a:r>
          <a:endParaRPr lang="en-US" dirty="0"/>
        </a:p>
      </dgm:t>
    </dgm:pt>
    <dgm:pt modelId="{5B9AD1EE-9343-4C48-B8E9-A970F1F1C9A8}" type="parTrans" cxnId="{3072F287-BF59-264B-A3C9-1036990B3E9D}">
      <dgm:prSet/>
      <dgm:spPr/>
      <dgm:t>
        <a:bodyPr/>
        <a:lstStyle/>
        <a:p>
          <a:endParaRPr lang="en-US"/>
        </a:p>
      </dgm:t>
    </dgm:pt>
    <dgm:pt modelId="{CCD8B5BF-696E-0545-B895-62E57684FC27}" type="sibTrans" cxnId="{3072F287-BF59-264B-A3C9-1036990B3E9D}">
      <dgm:prSet/>
      <dgm:spPr/>
      <dgm:t>
        <a:bodyPr/>
        <a:lstStyle/>
        <a:p>
          <a:endParaRPr lang="en-US"/>
        </a:p>
      </dgm:t>
    </dgm:pt>
    <dgm:pt modelId="{0829C44E-1775-8840-9DE5-1188789F898C}">
      <dgm:prSet phldrT="[Text]"/>
      <dgm:spPr/>
      <dgm:t>
        <a:bodyPr/>
        <a:lstStyle/>
        <a:p>
          <a:r>
            <a:rPr lang="en-US" dirty="0" smtClean="0"/>
            <a:t>2. Satya: </a:t>
          </a:r>
        </a:p>
        <a:p>
          <a:r>
            <a:rPr lang="en-US" dirty="0" smtClean="0"/>
            <a:t>The truth</a:t>
          </a:r>
          <a:endParaRPr lang="en-US" dirty="0"/>
        </a:p>
      </dgm:t>
    </dgm:pt>
    <dgm:pt modelId="{7810890A-895C-D84B-BEC6-C293265E524E}" type="parTrans" cxnId="{90239BC6-49E7-BA41-ADF9-AE0A0CEC5E0C}">
      <dgm:prSet/>
      <dgm:spPr/>
      <dgm:t>
        <a:bodyPr/>
        <a:lstStyle/>
        <a:p>
          <a:endParaRPr lang="en-US"/>
        </a:p>
      </dgm:t>
    </dgm:pt>
    <dgm:pt modelId="{5A29B60F-E746-C441-8CFF-7ED87A861FC4}" type="sibTrans" cxnId="{90239BC6-49E7-BA41-ADF9-AE0A0CEC5E0C}">
      <dgm:prSet/>
      <dgm:spPr/>
      <dgm:t>
        <a:bodyPr/>
        <a:lstStyle/>
        <a:p>
          <a:endParaRPr lang="en-US"/>
        </a:p>
      </dgm:t>
    </dgm:pt>
    <dgm:pt modelId="{08BA4F94-C8E3-BE48-9691-93D99CC2E39C}">
      <dgm:prSet phldrT="[Text]"/>
      <dgm:spPr/>
      <dgm:t>
        <a:bodyPr/>
        <a:lstStyle/>
        <a:p>
          <a:r>
            <a:rPr lang="en-US" dirty="0" smtClean="0"/>
            <a:t>3. Brahmacarya: Control of sexual function</a:t>
          </a:r>
          <a:endParaRPr lang="en-US" dirty="0"/>
        </a:p>
      </dgm:t>
    </dgm:pt>
    <dgm:pt modelId="{2FBDE43F-C156-EA4A-BE56-3A11828F1D42}" type="parTrans" cxnId="{236C2B2D-A0FD-D14D-8B5F-B80F38EFEF9B}">
      <dgm:prSet/>
      <dgm:spPr/>
      <dgm:t>
        <a:bodyPr/>
        <a:lstStyle/>
        <a:p>
          <a:endParaRPr lang="en-US"/>
        </a:p>
      </dgm:t>
    </dgm:pt>
    <dgm:pt modelId="{82B971BA-48E4-264B-9B10-559C34FFB06F}" type="sibTrans" cxnId="{236C2B2D-A0FD-D14D-8B5F-B80F38EFEF9B}">
      <dgm:prSet/>
      <dgm:spPr/>
      <dgm:t>
        <a:bodyPr/>
        <a:lstStyle/>
        <a:p>
          <a:endParaRPr lang="en-US"/>
        </a:p>
      </dgm:t>
    </dgm:pt>
    <dgm:pt modelId="{BC2CCFF6-AE40-6548-BAEB-96C342F87C57}">
      <dgm:prSet phldrT="[Text]"/>
      <dgm:spPr/>
      <dgm:t>
        <a:bodyPr/>
        <a:lstStyle/>
        <a:p>
          <a:r>
            <a:rPr lang="en-US" dirty="0" smtClean="0"/>
            <a:t>4. Asteya: </a:t>
          </a:r>
        </a:p>
        <a:p>
          <a:r>
            <a:rPr lang="en-US" dirty="0" smtClean="0"/>
            <a:t>Non-stealing</a:t>
          </a:r>
          <a:endParaRPr lang="en-US" dirty="0"/>
        </a:p>
      </dgm:t>
    </dgm:pt>
    <dgm:pt modelId="{49A0FEFC-BBFA-BD4E-A47E-BD4F22E0AB2A}" type="parTrans" cxnId="{1B02BC89-3F2F-944D-B9A3-4E129FEB52B6}">
      <dgm:prSet/>
      <dgm:spPr/>
      <dgm:t>
        <a:bodyPr/>
        <a:lstStyle/>
        <a:p>
          <a:endParaRPr lang="en-US"/>
        </a:p>
      </dgm:t>
    </dgm:pt>
    <dgm:pt modelId="{DE7A6E3A-AFAD-224B-A3A8-412A937F6219}" type="sibTrans" cxnId="{1B02BC89-3F2F-944D-B9A3-4E129FEB52B6}">
      <dgm:prSet/>
      <dgm:spPr/>
      <dgm:t>
        <a:bodyPr/>
        <a:lstStyle/>
        <a:p>
          <a:endParaRPr lang="en-US"/>
        </a:p>
      </dgm:t>
    </dgm:pt>
    <dgm:pt modelId="{1227290D-3463-264D-AB17-ABE5C9268EFF}">
      <dgm:prSet phldrT="[Text]"/>
      <dgm:spPr/>
      <dgm:t>
        <a:bodyPr/>
        <a:lstStyle/>
        <a:p>
          <a:r>
            <a:rPr lang="en-US" dirty="0" smtClean="0"/>
            <a:t>5. Aparigraha: Non-accumulating</a:t>
          </a:r>
          <a:endParaRPr lang="en-US" dirty="0"/>
        </a:p>
      </dgm:t>
    </dgm:pt>
    <dgm:pt modelId="{61F8F243-D9A1-374C-B43F-B10E7004D42A}" type="parTrans" cxnId="{BD9AAA8B-107A-5B4A-90FD-CEF77FFB8C20}">
      <dgm:prSet/>
      <dgm:spPr/>
      <dgm:t>
        <a:bodyPr/>
        <a:lstStyle/>
        <a:p>
          <a:endParaRPr lang="en-US"/>
        </a:p>
      </dgm:t>
    </dgm:pt>
    <dgm:pt modelId="{2F578460-ED18-3D4D-91A3-ED4A5952142B}" type="sibTrans" cxnId="{BD9AAA8B-107A-5B4A-90FD-CEF77FFB8C20}">
      <dgm:prSet/>
      <dgm:spPr/>
      <dgm:t>
        <a:bodyPr/>
        <a:lstStyle/>
        <a:p>
          <a:pPr rtl="0"/>
          <a:endParaRPr lang="en-US"/>
        </a:p>
      </dgm:t>
    </dgm:pt>
    <dgm:pt modelId="{C6CF7A8F-09EA-9A42-B7BD-A9A6FFA43CF5}" type="pres">
      <dgm:prSet presAssocID="{4F16767B-3911-6044-861F-F172D27B85F7}" presName="diagram" presStyleCnt="0">
        <dgm:presLayoutVars>
          <dgm:dir/>
          <dgm:resizeHandles val="exact"/>
        </dgm:presLayoutVars>
      </dgm:prSet>
      <dgm:spPr/>
      <dgm:t>
        <a:bodyPr/>
        <a:lstStyle/>
        <a:p>
          <a:endParaRPr lang="en-US"/>
        </a:p>
      </dgm:t>
    </dgm:pt>
    <dgm:pt modelId="{CB6DB5A1-251D-074B-AE55-D940E5BF1A06}" type="pres">
      <dgm:prSet presAssocID="{EB33F23E-94FF-8249-A3F0-DC6DD456AE59}" presName="node" presStyleLbl="node1" presStyleIdx="0" presStyleCnt="5">
        <dgm:presLayoutVars>
          <dgm:bulletEnabled val="1"/>
        </dgm:presLayoutVars>
      </dgm:prSet>
      <dgm:spPr/>
      <dgm:t>
        <a:bodyPr/>
        <a:lstStyle/>
        <a:p>
          <a:endParaRPr lang="en-US"/>
        </a:p>
      </dgm:t>
    </dgm:pt>
    <dgm:pt modelId="{A8D6C977-AE2C-F34C-BBFB-7193016CCDFE}" type="pres">
      <dgm:prSet presAssocID="{CCD8B5BF-696E-0545-B895-62E57684FC27}" presName="sibTrans" presStyleCnt="0"/>
      <dgm:spPr/>
    </dgm:pt>
    <dgm:pt modelId="{33A7EC72-46CA-9748-9B19-A053445B25A0}" type="pres">
      <dgm:prSet presAssocID="{0829C44E-1775-8840-9DE5-1188789F898C}" presName="node" presStyleLbl="node1" presStyleIdx="1" presStyleCnt="5">
        <dgm:presLayoutVars>
          <dgm:bulletEnabled val="1"/>
        </dgm:presLayoutVars>
      </dgm:prSet>
      <dgm:spPr/>
      <dgm:t>
        <a:bodyPr/>
        <a:lstStyle/>
        <a:p>
          <a:endParaRPr lang="en-US"/>
        </a:p>
      </dgm:t>
    </dgm:pt>
    <dgm:pt modelId="{3CE4E1CE-8917-504B-8C72-FC69470B95D2}" type="pres">
      <dgm:prSet presAssocID="{5A29B60F-E746-C441-8CFF-7ED87A861FC4}" presName="sibTrans" presStyleCnt="0"/>
      <dgm:spPr/>
    </dgm:pt>
    <dgm:pt modelId="{1E257EB2-FF59-D84F-83DD-6339C2107257}" type="pres">
      <dgm:prSet presAssocID="{08BA4F94-C8E3-BE48-9691-93D99CC2E39C}" presName="node" presStyleLbl="node1" presStyleIdx="2" presStyleCnt="5">
        <dgm:presLayoutVars>
          <dgm:bulletEnabled val="1"/>
        </dgm:presLayoutVars>
      </dgm:prSet>
      <dgm:spPr/>
      <dgm:t>
        <a:bodyPr/>
        <a:lstStyle/>
        <a:p>
          <a:endParaRPr lang="en-US"/>
        </a:p>
      </dgm:t>
    </dgm:pt>
    <dgm:pt modelId="{8E895E83-8115-784E-A11F-331B21B0316F}" type="pres">
      <dgm:prSet presAssocID="{82B971BA-48E4-264B-9B10-559C34FFB06F}" presName="sibTrans" presStyleCnt="0"/>
      <dgm:spPr/>
    </dgm:pt>
    <dgm:pt modelId="{7D33D763-2B56-1B47-80A0-BFB1881624EE}" type="pres">
      <dgm:prSet presAssocID="{BC2CCFF6-AE40-6548-BAEB-96C342F87C57}" presName="node" presStyleLbl="node1" presStyleIdx="3" presStyleCnt="5">
        <dgm:presLayoutVars>
          <dgm:bulletEnabled val="1"/>
        </dgm:presLayoutVars>
      </dgm:prSet>
      <dgm:spPr/>
      <dgm:t>
        <a:bodyPr/>
        <a:lstStyle/>
        <a:p>
          <a:endParaRPr lang="en-US"/>
        </a:p>
      </dgm:t>
    </dgm:pt>
    <dgm:pt modelId="{914E5DD6-7A6D-9745-BB64-3FDF2FA08780}" type="pres">
      <dgm:prSet presAssocID="{DE7A6E3A-AFAD-224B-A3A8-412A937F6219}" presName="sibTrans" presStyleCnt="0"/>
      <dgm:spPr/>
    </dgm:pt>
    <dgm:pt modelId="{F9856055-29A3-374C-9DCD-0A8FE0929FFD}" type="pres">
      <dgm:prSet presAssocID="{1227290D-3463-264D-AB17-ABE5C9268EFF}" presName="node" presStyleLbl="node1" presStyleIdx="4" presStyleCnt="5">
        <dgm:presLayoutVars>
          <dgm:bulletEnabled val="1"/>
        </dgm:presLayoutVars>
      </dgm:prSet>
      <dgm:spPr/>
      <dgm:t>
        <a:bodyPr/>
        <a:lstStyle/>
        <a:p>
          <a:endParaRPr lang="en-US"/>
        </a:p>
      </dgm:t>
    </dgm:pt>
  </dgm:ptLst>
  <dgm:cxnLst>
    <dgm:cxn modelId="{A462BEB4-C1E9-7F41-8E2B-623B9BFC0D18}" type="presOf" srcId="{08BA4F94-C8E3-BE48-9691-93D99CC2E39C}" destId="{1E257EB2-FF59-D84F-83DD-6339C2107257}" srcOrd="0" destOrd="0" presId="urn:microsoft.com/office/officeart/2005/8/layout/default"/>
    <dgm:cxn modelId="{3072F287-BF59-264B-A3C9-1036990B3E9D}" srcId="{4F16767B-3911-6044-861F-F172D27B85F7}" destId="{EB33F23E-94FF-8249-A3F0-DC6DD456AE59}" srcOrd="0" destOrd="0" parTransId="{5B9AD1EE-9343-4C48-B8E9-A970F1F1C9A8}" sibTransId="{CCD8B5BF-696E-0545-B895-62E57684FC27}"/>
    <dgm:cxn modelId="{236C2B2D-A0FD-D14D-8B5F-B80F38EFEF9B}" srcId="{4F16767B-3911-6044-861F-F172D27B85F7}" destId="{08BA4F94-C8E3-BE48-9691-93D99CC2E39C}" srcOrd="2" destOrd="0" parTransId="{2FBDE43F-C156-EA4A-BE56-3A11828F1D42}" sibTransId="{82B971BA-48E4-264B-9B10-559C34FFB06F}"/>
    <dgm:cxn modelId="{EA5E96E7-F8AB-6B49-B22C-2933BD5C2223}" type="presOf" srcId="{1227290D-3463-264D-AB17-ABE5C9268EFF}" destId="{F9856055-29A3-374C-9DCD-0A8FE0929FFD}" srcOrd="0" destOrd="0" presId="urn:microsoft.com/office/officeart/2005/8/layout/default"/>
    <dgm:cxn modelId="{BD9AAA8B-107A-5B4A-90FD-CEF77FFB8C20}" srcId="{4F16767B-3911-6044-861F-F172D27B85F7}" destId="{1227290D-3463-264D-AB17-ABE5C9268EFF}" srcOrd="4" destOrd="0" parTransId="{61F8F243-D9A1-374C-B43F-B10E7004D42A}" sibTransId="{2F578460-ED18-3D4D-91A3-ED4A5952142B}"/>
    <dgm:cxn modelId="{90239BC6-49E7-BA41-ADF9-AE0A0CEC5E0C}" srcId="{4F16767B-3911-6044-861F-F172D27B85F7}" destId="{0829C44E-1775-8840-9DE5-1188789F898C}" srcOrd="1" destOrd="0" parTransId="{7810890A-895C-D84B-BEC6-C293265E524E}" sibTransId="{5A29B60F-E746-C441-8CFF-7ED87A861FC4}"/>
    <dgm:cxn modelId="{CC680609-A0AA-924A-9E8C-630A0EA5809D}" type="presOf" srcId="{4F16767B-3911-6044-861F-F172D27B85F7}" destId="{C6CF7A8F-09EA-9A42-B7BD-A9A6FFA43CF5}" srcOrd="0" destOrd="0" presId="urn:microsoft.com/office/officeart/2005/8/layout/default"/>
    <dgm:cxn modelId="{1B02BC89-3F2F-944D-B9A3-4E129FEB52B6}" srcId="{4F16767B-3911-6044-861F-F172D27B85F7}" destId="{BC2CCFF6-AE40-6548-BAEB-96C342F87C57}" srcOrd="3" destOrd="0" parTransId="{49A0FEFC-BBFA-BD4E-A47E-BD4F22E0AB2A}" sibTransId="{DE7A6E3A-AFAD-224B-A3A8-412A937F6219}"/>
    <dgm:cxn modelId="{C9675247-D1B8-6A47-B38B-B3976F1E43B6}" type="presOf" srcId="{0829C44E-1775-8840-9DE5-1188789F898C}" destId="{33A7EC72-46CA-9748-9B19-A053445B25A0}" srcOrd="0" destOrd="0" presId="urn:microsoft.com/office/officeart/2005/8/layout/default"/>
    <dgm:cxn modelId="{5B584E2E-CF6E-C942-A79B-E31E63D99F05}" type="presOf" srcId="{BC2CCFF6-AE40-6548-BAEB-96C342F87C57}" destId="{7D33D763-2B56-1B47-80A0-BFB1881624EE}" srcOrd="0" destOrd="0" presId="urn:microsoft.com/office/officeart/2005/8/layout/default"/>
    <dgm:cxn modelId="{4DF4201B-887A-D444-A80C-75E3BA6EAF06}" type="presOf" srcId="{EB33F23E-94FF-8249-A3F0-DC6DD456AE59}" destId="{CB6DB5A1-251D-074B-AE55-D940E5BF1A06}" srcOrd="0" destOrd="0" presId="urn:microsoft.com/office/officeart/2005/8/layout/default"/>
    <dgm:cxn modelId="{CF848EF2-695E-F94E-8108-AF7EF65F7EF3}" type="presParOf" srcId="{C6CF7A8F-09EA-9A42-B7BD-A9A6FFA43CF5}" destId="{CB6DB5A1-251D-074B-AE55-D940E5BF1A06}" srcOrd="0" destOrd="0" presId="urn:microsoft.com/office/officeart/2005/8/layout/default"/>
    <dgm:cxn modelId="{892D2B26-34DC-B44D-8A2F-75DE5674E935}" type="presParOf" srcId="{C6CF7A8F-09EA-9A42-B7BD-A9A6FFA43CF5}" destId="{A8D6C977-AE2C-F34C-BBFB-7193016CCDFE}" srcOrd="1" destOrd="0" presId="urn:microsoft.com/office/officeart/2005/8/layout/default"/>
    <dgm:cxn modelId="{ECBC6399-E147-C143-BB69-34CCF89C1A3F}" type="presParOf" srcId="{C6CF7A8F-09EA-9A42-B7BD-A9A6FFA43CF5}" destId="{33A7EC72-46CA-9748-9B19-A053445B25A0}" srcOrd="2" destOrd="0" presId="urn:microsoft.com/office/officeart/2005/8/layout/default"/>
    <dgm:cxn modelId="{74E5BA21-0F19-6247-AF4C-19632D184741}" type="presParOf" srcId="{C6CF7A8F-09EA-9A42-B7BD-A9A6FFA43CF5}" destId="{3CE4E1CE-8917-504B-8C72-FC69470B95D2}" srcOrd="3" destOrd="0" presId="urn:microsoft.com/office/officeart/2005/8/layout/default"/>
    <dgm:cxn modelId="{7712BB70-51F8-694E-895D-8440AB897A5D}" type="presParOf" srcId="{C6CF7A8F-09EA-9A42-B7BD-A9A6FFA43CF5}" destId="{1E257EB2-FF59-D84F-83DD-6339C2107257}" srcOrd="4" destOrd="0" presId="urn:microsoft.com/office/officeart/2005/8/layout/default"/>
    <dgm:cxn modelId="{1CDA03E0-2EA2-B849-B407-BEBE380F86BE}" type="presParOf" srcId="{C6CF7A8F-09EA-9A42-B7BD-A9A6FFA43CF5}" destId="{8E895E83-8115-784E-A11F-331B21B0316F}" srcOrd="5" destOrd="0" presId="urn:microsoft.com/office/officeart/2005/8/layout/default"/>
    <dgm:cxn modelId="{D92B2B4D-76D1-364F-9D7C-551CC0BFEE4C}" type="presParOf" srcId="{C6CF7A8F-09EA-9A42-B7BD-A9A6FFA43CF5}" destId="{7D33D763-2B56-1B47-80A0-BFB1881624EE}" srcOrd="6" destOrd="0" presId="urn:microsoft.com/office/officeart/2005/8/layout/default"/>
    <dgm:cxn modelId="{9EB13140-3DD2-FC4F-B859-2ECA3183C81C}" type="presParOf" srcId="{C6CF7A8F-09EA-9A42-B7BD-A9A6FFA43CF5}" destId="{914E5DD6-7A6D-9745-BB64-3FDF2FA08780}" srcOrd="7" destOrd="0" presId="urn:microsoft.com/office/officeart/2005/8/layout/default"/>
    <dgm:cxn modelId="{1299E5F7-D61B-D049-94A6-5BB790272E1E}" type="presParOf" srcId="{C6CF7A8F-09EA-9A42-B7BD-A9A6FFA43CF5}" destId="{F9856055-29A3-374C-9DCD-0A8FE0929FF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A8151-6CDA-0544-80CE-94A2A6762303}"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6FB2156C-4BC4-B542-BFB5-4BFAB2325383}">
      <dgm:prSet phldrT="[Text]" custT="1"/>
      <dgm:spPr/>
      <dgm:t>
        <a:bodyPr/>
        <a:lstStyle/>
        <a:p>
          <a:r>
            <a:rPr lang="en-US" sz="2200" b="1" dirty="0" smtClean="0"/>
            <a:t>Nyiama: The personal code </a:t>
          </a:r>
          <a:endParaRPr lang="en-US" sz="2200" b="1" dirty="0"/>
        </a:p>
      </dgm:t>
    </dgm:pt>
    <dgm:pt modelId="{2ECEDAF7-AD27-1A42-ABF4-F3BC4116E750}" type="parTrans" cxnId="{968395CE-455C-6D49-924E-1EAEB24B9A08}">
      <dgm:prSet/>
      <dgm:spPr/>
      <dgm:t>
        <a:bodyPr/>
        <a:lstStyle/>
        <a:p>
          <a:endParaRPr lang="en-US"/>
        </a:p>
      </dgm:t>
    </dgm:pt>
    <dgm:pt modelId="{0E7B59BF-84E2-A847-8DFD-1C4319D70FBD}" type="sibTrans" cxnId="{968395CE-455C-6D49-924E-1EAEB24B9A08}">
      <dgm:prSet/>
      <dgm:spPr/>
      <dgm:t>
        <a:bodyPr/>
        <a:lstStyle/>
        <a:p>
          <a:endParaRPr lang="en-US"/>
        </a:p>
      </dgm:t>
    </dgm:pt>
    <dgm:pt modelId="{B98CF55B-6DF5-9B40-9CEF-22A837A10DD2}">
      <dgm:prSet phldrT="[Text]" custT="1"/>
      <dgm:spPr/>
      <dgm:t>
        <a:bodyPr/>
        <a:lstStyle/>
        <a:p>
          <a:r>
            <a:rPr lang="en-US" sz="1800" b="1" dirty="0" smtClean="0"/>
            <a:t>Sauca</a:t>
          </a:r>
          <a:r>
            <a:rPr lang="en-US" sz="1800" dirty="0" smtClean="0"/>
            <a:t>: </a:t>
          </a:r>
        </a:p>
        <a:p>
          <a:r>
            <a:rPr lang="en-US" sz="1800" dirty="0" smtClean="0"/>
            <a:t>Purity</a:t>
          </a:r>
          <a:endParaRPr lang="en-US" sz="1800" dirty="0"/>
        </a:p>
      </dgm:t>
    </dgm:pt>
    <dgm:pt modelId="{5F4CD17B-BE2F-9D45-9149-2A3559F93D89}" type="parTrans" cxnId="{53586443-0A62-8848-B34A-AC150D41D002}">
      <dgm:prSet/>
      <dgm:spPr/>
      <dgm:t>
        <a:bodyPr/>
        <a:lstStyle/>
        <a:p>
          <a:endParaRPr lang="en-US"/>
        </a:p>
      </dgm:t>
    </dgm:pt>
    <dgm:pt modelId="{FD38C1F1-E1E9-7C4A-9501-459507721A5B}" type="sibTrans" cxnId="{53586443-0A62-8848-B34A-AC150D41D002}">
      <dgm:prSet/>
      <dgm:spPr/>
      <dgm:t>
        <a:bodyPr/>
        <a:lstStyle/>
        <a:p>
          <a:endParaRPr lang="en-US"/>
        </a:p>
      </dgm:t>
    </dgm:pt>
    <dgm:pt modelId="{D3606227-1E4B-754F-B827-9ED69302A716}">
      <dgm:prSet phldrT="[Text]" custT="1"/>
      <dgm:spPr/>
      <dgm:t>
        <a:bodyPr/>
        <a:lstStyle/>
        <a:p>
          <a:r>
            <a:rPr lang="en-US" sz="1800" b="1" dirty="0" smtClean="0"/>
            <a:t>Santosa</a:t>
          </a:r>
          <a:r>
            <a:rPr lang="en-US" sz="1800" dirty="0" smtClean="0"/>
            <a:t>: Contentment</a:t>
          </a:r>
          <a:endParaRPr lang="en-US" sz="1800" dirty="0"/>
        </a:p>
      </dgm:t>
    </dgm:pt>
    <dgm:pt modelId="{C67D435E-91DB-BC43-B9AA-C13FBEDEDD02}" type="parTrans" cxnId="{468E6725-EFA5-134E-8078-88BA58670885}">
      <dgm:prSet/>
      <dgm:spPr/>
      <dgm:t>
        <a:bodyPr/>
        <a:lstStyle/>
        <a:p>
          <a:endParaRPr lang="en-US"/>
        </a:p>
      </dgm:t>
    </dgm:pt>
    <dgm:pt modelId="{9FB50D30-E4CC-DB44-82AC-0D1C8F603A08}" type="sibTrans" cxnId="{468E6725-EFA5-134E-8078-88BA58670885}">
      <dgm:prSet/>
      <dgm:spPr/>
      <dgm:t>
        <a:bodyPr/>
        <a:lstStyle/>
        <a:p>
          <a:endParaRPr lang="en-US"/>
        </a:p>
      </dgm:t>
    </dgm:pt>
    <dgm:pt modelId="{261061B0-5EC6-B44E-805C-ACBCC4CEBCA4}">
      <dgm:prSet phldrT="[Text]" custT="1"/>
      <dgm:spPr/>
      <dgm:t>
        <a:bodyPr/>
        <a:lstStyle/>
        <a:p>
          <a:r>
            <a:rPr lang="en-US" sz="1800" b="1" dirty="0" smtClean="0"/>
            <a:t>Tapas</a:t>
          </a:r>
          <a:r>
            <a:rPr lang="en-US" sz="1800" dirty="0" smtClean="0"/>
            <a:t>: Disciplined use of our energy </a:t>
          </a:r>
          <a:endParaRPr lang="en-US" sz="1800" dirty="0"/>
        </a:p>
      </dgm:t>
    </dgm:pt>
    <dgm:pt modelId="{891B1052-3C61-C645-B4AC-E7B6907A3E59}" type="parTrans" cxnId="{B03CE779-FA01-0A4F-B8A8-E63ADB096C1E}">
      <dgm:prSet/>
      <dgm:spPr/>
      <dgm:t>
        <a:bodyPr/>
        <a:lstStyle/>
        <a:p>
          <a:endParaRPr lang="en-US"/>
        </a:p>
      </dgm:t>
    </dgm:pt>
    <dgm:pt modelId="{AE980DC1-95D8-A04C-A0E1-198062771F08}" type="sibTrans" cxnId="{B03CE779-FA01-0A4F-B8A8-E63ADB096C1E}">
      <dgm:prSet/>
      <dgm:spPr/>
      <dgm:t>
        <a:bodyPr/>
        <a:lstStyle/>
        <a:p>
          <a:endParaRPr lang="en-US"/>
        </a:p>
      </dgm:t>
    </dgm:pt>
    <dgm:pt modelId="{3A1574D0-A5BE-E041-BE6A-A2C1FA0FDC6F}">
      <dgm:prSet phldrT="[Text]" custT="1"/>
      <dgm:spPr/>
      <dgm:t>
        <a:bodyPr/>
        <a:lstStyle/>
        <a:p>
          <a:r>
            <a:rPr lang="en-US" sz="1800" b="1" dirty="0" smtClean="0"/>
            <a:t>Svadhyaya</a:t>
          </a:r>
          <a:r>
            <a:rPr lang="en-US" sz="1800" dirty="0" smtClean="0"/>
            <a:t>: Self-study</a:t>
          </a:r>
          <a:endParaRPr lang="en-US" sz="1800" dirty="0"/>
        </a:p>
      </dgm:t>
    </dgm:pt>
    <dgm:pt modelId="{F1E3E8A4-81A8-1449-84F5-AC4D49608809}" type="parTrans" cxnId="{9B37B8C7-78A4-A842-93E8-3B0C7A9524E4}">
      <dgm:prSet/>
      <dgm:spPr/>
      <dgm:t>
        <a:bodyPr/>
        <a:lstStyle/>
        <a:p>
          <a:endParaRPr lang="en-US"/>
        </a:p>
      </dgm:t>
    </dgm:pt>
    <dgm:pt modelId="{CDAD9990-ECB7-F94F-8480-0A7F62962C78}" type="sibTrans" cxnId="{9B37B8C7-78A4-A842-93E8-3B0C7A9524E4}">
      <dgm:prSet/>
      <dgm:spPr/>
      <dgm:t>
        <a:bodyPr/>
        <a:lstStyle/>
        <a:p>
          <a:pPr rtl="0"/>
          <a:endParaRPr lang="en-US"/>
        </a:p>
      </dgm:t>
    </dgm:pt>
    <dgm:pt modelId="{EEAC9311-7798-6D48-899C-014C4666B275}">
      <dgm:prSet custT="1"/>
      <dgm:spPr/>
      <dgm:t>
        <a:bodyPr/>
        <a:lstStyle/>
        <a:p>
          <a:r>
            <a:rPr lang="en-US" sz="1800" b="1" dirty="0" err="1" smtClean="0"/>
            <a:t>Isvarapranidhana</a:t>
          </a:r>
          <a:r>
            <a:rPr lang="en-US" sz="1800" dirty="0" smtClean="0"/>
            <a:t>:: Celebration of the Supreme Consciousness </a:t>
          </a:r>
          <a:endParaRPr lang="en-US" sz="1800" dirty="0"/>
        </a:p>
      </dgm:t>
    </dgm:pt>
    <dgm:pt modelId="{647258E5-540C-8644-AAA2-D88E864BB82C}" type="parTrans" cxnId="{4AC072D7-FCF9-1843-9306-4C67049D8083}">
      <dgm:prSet/>
      <dgm:spPr/>
      <dgm:t>
        <a:bodyPr/>
        <a:lstStyle/>
        <a:p>
          <a:endParaRPr lang="en-US"/>
        </a:p>
      </dgm:t>
    </dgm:pt>
    <dgm:pt modelId="{4A921877-63BB-C941-B71A-F7BA2F8143CB}" type="sibTrans" cxnId="{4AC072D7-FCF9-1843-9306-4C67049D8083}">
      <dgm:prSet/>
      <dgm:spPr/>
      <dgm:t>
        <a:bodyPr/>
        <a:lstStyle/>
        <a:p>
          <a:endParaRPr lang="en-US"/>
        </a:p>
      </dgm:t>
    </dgm:pt>
    <dgm:pt modelId="{904F8094-35E8-D942-877A-F6EC10556CAD}" type="pres">
      <dgm:prSet presAssocID="{F76A8151-6CDA-0544-80CE-94A2A6762303}" presName="Name0" presStyleCnt="0">
        <dgm:presLayoutVars>
          <dgm:chMax val="1"/>
          <dgm:dir/>
          <dgm:animLvl val="ctr"/>
          <dgm:resizeHandles val="exact"/>
        </dgm:presLayoutVars>
      </dgm:prSet>
      <dgm:spPr/>
      <dgm:t>
        <a:bodyPr/>
        <a:lstStyle/>
        <a:p>
          <a:endParaRPr lang="en-US"/>
        </a:p>
      </dgm:t>
    </dgm:pt>
    <dgm:pt modelId="{36A6040F-6B19-0249-92D6-981CFEDF38DF}" type="pres">
      <dgm:prSet presAssocID="{6FB2156C-4BC4-B542-BFB5-4BFAB2325383}" presName="centerShape" presStyleLbl="node0" presStyleIdx="0" presStyleCnt="1" custLinFactNeighborX="-13357" custLinFactNeighborY="2671"/>
      <dgm:spPr/>
      <dgm:t>
        <a:bodyPr/>
        <a:lstStyle/>
        <a:p>
          <a:endParaRPr lang="en-US"/>
        </a:p>
      </dgm:t>
    </dgm:pt>
    <dgm:pt modelId="{E93F74D6-D052-2B42-84A9-30DD364B5BCE}" type="pres">
      <dgm:prSet presAssocID="{B98CF55B-6DF5-9B40-9CEF-22A837A10DD2}" presName="node" presStyleLbl="node1" presStyleIdx="0" presStyleCnt="5" custScaleX="117271" custRadScaleRad="88159" custRadScaleInc="-66630">
        <dgm:presLayoutVars>
          <dgm:bulletEnabled val="1"/>
        </dgm:presLayoutVars>
      </dgm:prSet>
      <dgm:spPr/>
      <dgm:t>
        <a:bodyPr/>
        <a:lstStyle/>
        <a:p>
          <a:endParaRPr lang="en-US"/>
        </a:p>
      </dgm:t>
    </dgm:pt>
    <dgm:pt modelId="{AE86A17B-1F47-1848-9F5A-79DA5CEF82CF}" type="pres">
      <dgm:prSet presAssocID="{B98CF55B-6DF5-9B40-9CEF-22A837A10DD2}" presName="dummy" presStyleCnt="0"/>
      <dgm:spPr/>
    </dgm:pt>
    <dgm:pt modelId="{CD1F4752-8F19-5C41-B944-3E424ABD8A90}" type="pres">
      <dgm:prSet presAssocID="{FD38C1F1-E1E9-7C4A-9501-459507721A5B}" presName="sibTrans" presStyleLbl="sibTrans2D1" presStyleIdx="0" presStyleCnt="5"/>
      <dgm:spPr/>
      <dgm:t>
        <a:bodyPr/>
        <a:lstStyle/>
        <a:p>
          <a:endParaRPr lang="en-US"/>
        </a:p>
      </dgm:t>
    </dgm:pt>
    <dgm:pt modelId="{52AC4B00-2C49-1340-ADBA-87635A77745F}" type="pres">
      <dgm:prSet presAssocID="{D3606227-1E4B-754F-B827-9ED69302A716}" presName="node" presStyleLbl="node1" presStyleIdx="1" presStyleCnt="5" custScaleX="129954" custRadScaleRad="80035" custRadScaleInc="34934">
        <dgm:presLayoutVars>
          <dgm:bulletEnabled val="1"/>
        </dgm:presLayoutVars>
      </dgm:prSet>
      <dgm:spPr/>
      <dgm:t>
        <a:bodyPr/>
        <a:lstStyle/>
        <a:p>
          <a:endParaRPr lang="en-US"/>
        </a:p>
      </dgm:t>
    </dgm:pt>
    <dgm:pt modelId="{56C9AE43-BA38-554E-81B0-67BFB4797EEA}" type="pres">
      <dgm:prSet presAssocID="{D3606227-1E4B-754F-B827-9ED69302A716}" presName="dummy" presStyleCnt="0"/>
      <dgm:spPr/>
    </dgm:pt>
    <dgm:pt modelId="{287E9DEA-8984-A946-9D07-E905FC4B3C02}" type="pres">
      <dgm:prSet presAssocID="{9FB50D30-E4CC-DB44-82AC-0D1C8F603A08}" presName="sibTrans" presStyleLbl="sibTrans2D1" presStyleIdx="1" presStyleCnt="5"/>
      <dgm:spPr/>
      <dgm:t>
        <a:bodyPr/>
        <a:lstStyle/>
        <a:p>
          <a:endParaRPr lang="en-US"/>
        </a:p>
      </dgm:t>
    </dgm:pt>
    <dgm:pt modelId="{E73E31AD-262C-C149-B6F4-EA1FFC9F9244}" type="pres">
      <dgm:prSet presAssocID="{261061B0-5EC6-B44E-805C-ACBCC4CEBCA4}" presName="node" presStyleLbl="node1" presStyleIdx="2" presStyleCnt="5" custScaleX="132049" custRadScaleRad="89070" custRadScaleInc="31972">
        <dgm:presLayoutVars>
          <dgm:bulletEnabled val="1"/>
        </dgm:presLayoutVars>
      </dgm:prSet>
      <dgm:spPr/>
      <dgm:t>
        <a:bodyPr/>
        <a:lstStyle/>
        <a:p>
          <a:endParaRPr lang="en-US"/>
        </a:p>
      </dgm:t>
    </dgm:pt>
    <dgm:pt modelId="{6E501615-CDCB-7349-8190-6B28E9FF80EA}" type="pres">
      <dgm:prSet presAssocID="{261061B0-5EC6-B44E-805C-ACBCC4CEBCA4}" presName="dummy" presStyleCnt="0"/>
      <dgm:spPr/>
    </dgm:pt>
    <dgm:pt modelId="{C1774E2F-333C-1E4F-9B85-4CCC6D14D1FA}" type="pres">
      <dgm:prSet presAssocID="{AE980DC1-95D8-A04C-A0E1-198062771F08}" presName="sibTrans" presStyleLbl="sibTrans2D1" presStyleIdx="2" presStyleCnt="5"/>
      <dgm:spPr/>
      <dgm:t>
        <a:bodyPr/>
        <a:lstStyle/>
        <a:p>
          <a:endParaRPr lang="en-US"/>
        </a:p>
      </dgm:t>
    </dgm:pt>
    <dgm:pt modelId="{59A6D874-057B-934A-A4F6-9D69AA9BF1D8}" type="pres">
      <dgm:prSet presAssocID="{3A1574D0-A5BE-E041-BE6A-A2C1FA0FDC6F}" presName="node" presStyleLbl="node1" presStyleIdx="3" presStyleCnt="5" custScaleX="125455" custRadScaleRad="117985" custRadScaleInc="55207">
        <dgm:presLayoutVars>
          <dgm:bulletEnabled val="1"/>
        </dgm:presLayoutVars>
      </dgm:prSet>
      <dgm:spPr/>
      <dgm:t>
        <a:bodyPr/>
        <a:lstStyle/>
        <a:p>
          <a:endParaRPr lang="en-US"/>
        </a:p>
      </dgm:t>
    </dgm:pt>
    <dgm:pt modelId="{38AEEC50-65E6-464C-B6BA-9A0BB9AEC821}" type="pres">
      <dgm:prSet presAssocID="{3A1574D0-A5BE-E041-BE6A-A2C1FA0FDC6F}" presName="dummy" presStyleCnt="0"/>
      <dgm:spPr/>
    </dgm:pt>
    <dgm:pt modelId="{954E9AEB-ECD2-5848-B60C-6DCAB143FE90}" type="pres">
      <dgm:prSet presAssocID="{CDAD9990-ECB7-F94F-8480-0A7F62962C78}" presName="sibTrans" presStyleLbl="sibTrans2D1" presStyleIdx="3" presStyleCnt="5" custLinFactNeighborX="-14945" custLinFactNeighborY="1661"/>
      <dgm:spPr/>
      <dgm:t>
        <a:bodyPr/>
        <a:lstStyle/>
        <a:p>
          <a:endParaRPr lang="en-US"/>
        </a:p>
      </dgm:t>
    </dgm:pt>
    <dgm:pt modelId="{BD168B0F-5676-A840-932A-205AF6D3859D}" type="pres">
      <dgm:prSet presAssocID="{EEAC9311-7798-6D48-899C-014C4666B275}" presName="node" presStyleLbl="node1" presStyleIdx="4" presStyleCnt="5" custScaleX="136864" custRadScaleRad="123572" custRadScaleInc="-21208">
        <dgm:presLayoutVars>
          <dgm:bulletEnabled val="1"/>
        </dgm:presLayoutVars>
      </dgm:prSet>
      <dgm:spPr/>
      <dgm:t>
        <a:bodyPr/>
        <a:lstStyle/>
        <a:p>
          <a:endParaRPr lang="en-US"/>
        </a:p>
      </dgm:t>
    </dgm:pt>
    <dgm:pt modelId="{F44B5486-050B-1A4F-8B18-BF0C7B965067}" type="pres">
      <dgm:prSet presAssocID="{EEAC9311-7798-6D48-899C-014C4666B275}" presName="dummy" presStyleCnt="0"/>
      <dgm:spPr/>
    </dgm:pt>
    <dgm:pt modelId="{AB217635-33BC-9842-8551-5480D0E76B3B}" type="pres">
      <dgm:prSet presAssocID="{4A921877-63BB-C941-B71A-F7BA2F8143CB}" presName="sibTrans" presStyleLbl="sibTrans2D1" presStyleIdx="4" presStyleCnt="5" custLinFactNeighborX="-14234" custLinFactNeighborY="-949"/>
      <dgm:spPr/>
      <dgm:t>
        <a:bodyPr/>
        <a:lstStyle/>
        <a:p>
          <a:endParaRPr lang="en-US"/>
        </a:p>
      </dgm:t>
    </dgm:pt>
  </dgm:ptLst>
  <dgm:cxnLst>
    <dgm:cxn modelId="{AA6BA188-1CDE-3D42-AB76-11211F96A825}" type="presOf" srcId="{EEAC9311-7798-6D48-899C-014C4666B275}" destId="{BD168B0F-5676-A840-932A-205AF6D3859D}" srcOrd="0" destOrd="0" presId="urn:microsoft.com/office/officeart/2005/8/layout/radial6"/>
    <dgm:cxn modelId="{B66CF968-3E18-1B45-AB97-7F0EEC549D68}" type="presOf" srcId="{261061B0-5EC6-B44E-805C-ACBCC4CEBCA4}" destId="{E73E31AD-262C-C149-B6F4-EA1FFC9F9244}" srcOrd="0" destOrd="0" presId="urn:microsoft.com/office/officeart/2005/8/layout/radial6"/>
    <dgm:cxn modelId="{874A3C5B-F53C-E842-80FD-63930253A3BE}" type="presOf" srcId="{D3606227-1E4B-754F-B827-9ED69302A716}" destId="{52AC4B00-2C49-1340-ADBA-87635A77745F}" srcOrd="0" destOrd="0" presId="urn:microsoft.com/office/officeart/2005/8/layout/radial6"/>
    <dgm:cxn modelId="{45B6FAF2-34E5-BF49-A324-2E257AE74A41}" type="presOf" srcId="{4A921877-63BB-C941-B71A-F7BA2F8143CB}" destId="{AB217635-33BC-9842-8551-5480D0E76B3B}" srcOrd="0" destOrd="0" presId="urn:microsoft.com/office/officeart/2005/8/layout/radial6"/>
    <dgm:cxn modelId="{968395CE-455C-6D49-924E-1EAEB24B9A08}" srcId="{F76A8151-6CDA-0544-80CE-94A2A6762303}" destId="{6FB2156C-4BC4-B542-BFB5-4BFAB2325383}" srcOrd="0" destOrd="0" parTransId="{2ECEDAF7-AD27-1A42-ABF4-F3BC4116E750}" sibTransId="{0E7B59BF-84E2-A847-8DFD-1C4319D70FBD}"/>
    <dgm:cxn modelId="{B9CBB506-95B0-D346-82F1-047B7C8A2248}" type="presOf" srcId="{9FB50D30-E4CC-DB44-82AC-0D1C8F603A08}" destId="{287E9DEA-8984-A946-9D07-E905FC4B3C02}" srcOrd="0" destOrd="0" presId="urn:microsoft.com/office/officeart/2005/8/layout/radial6"/>
    <dgm:cxn modelId="{468E6725-EFA5-134E-8078-88BA58670885}" srcId="{6FB2156C-4BC4-B542-BFB5-4BFAB2325383}" destId="{D3606227-1E4B-754F-B827-9ED69302A716}" srcOrd="1" destOrd="0" parTransId="{C67D435E-91DB-BC43-B9AA-C13FBEDEDD02}" sibTransId="{9FB50D30-E4CC-DB44-82AC-0D1C8F603A08}"/>
    <dgm:cxn modelId="{EE03B3C8-665C-BD4A-B182-154608FEB5FD}" type="presOf" srcId="{CDAD9990-ECB7-F94F-8480-0A7F62962C78}" destId="{954E9AEB-ECD2-5848-B60C-6DCAB143FE90}" srcOrd="0" destOrd="0" presId="urn:microsoft.com/office/officeart/2005/8/layout/radial6"/>
    <dgm:cxn modelId="{9B37B8C7-78A4-A842-93E8-3B0C7A9524E4}" srcId="{6FB2156C-4BC4-B542-BFB5-4BFAB2325383}" destId="{3A1574D0-A5BE-E041-BE6A-A2C1FA0FDC6F}" srcOrd="3" destOrd="0" parTransId="{F1E3E8A4-81A8-1449-84F5-AC4D49608809}" sibTransId="{CDAD9990-ECB7-F94F-8480-0A7F62962C78}"/>
    <dgm:cxn modelId="{D9CEA337-86F4-9446-8512-E7723B540E05}" type="presOf" srcId="{B98CF55B-6DF5-9B40-9CEF-22A837A10DD2}" destId="{E93F74D6-D052-2B42-84A9-30DD364B5BCE}" srcOrd="0" destOrd="0" presId="urn:microsoft.com/office/officeart/2005/8/layout/radial6"/>
    <dgm:cxn modelId="{59184D12-AC14-5247-9F8B-9506435F6D38}" type="presOf" srcId="{FD38C1F1-E1E9-7C4A-9501-459507721A5B}" destId="{CD1F4752-8F19-5C41-B944-3E424ABD8A90}" srcOrd="0" destOrd="0" presId="urn:microsoft.com/office/officeart/2005/8/layout/radial6"/>
    <dgm:cxn modelId="{53586443-0A62-8848-B34A-AC150D41D002}" srcId="{6FB2156C-4BC4-B542-BFB5-4BFAB2325383}" destId="{B98CF55B-6DF5-9B40-9CEF-22A837A10DD2}" srcOrd="0" destOrd="0" parTransId="{5F4CD17B-BE2F-9D45-9149-2A3559F93D89}" sibTransId="{FD38C1F1-E1E9-7C4A-9501-459507721A5B}"/>
    <dgm:cxn modelId="{7479B742-F43C-F44E-8538-B80B9CE6976F}" type="presOf" srcId="{AE980DC1-95D8-A04C-A0E1-198062771F08}" destId="{C1774E2F-333C-1E4F-9B85-4CCC6D14D1FA}" srcOrd="0" destOrd="0" presId="urn:microsoft.com/office/officeart/2005/8/layout/radial6"/>
    <dgm:cxn modelId="{3AE89D0B-978D-B642-98E4-2BA1F5BC51E1}" type="presOf" srcId="{6FB2156C-4BC4-B542-BFB5-4BFAB2325383}" destId="{36A6040F-6B19-0249-92D6-981CFEDF38DF}" srcOrd="0" destOrd="0" presId="urn:microsoft.com/office/officeart/2005/8/layout/radial6"/>
    <dgm:cxn modelId="{BD1D84BC-E0B0-2A4C-BC9B-F88E73C04861}" type="presOf" srcId="{3A1574D0-A5BE-E041-BE6A-A2C1FA0FDC6F}" destId="{59A6D874-057B-934A-A4F6-9D69AA9BF1D8}" srcOrd="0" destOrd="0" presId="urn:microsoft.com/office/officeart/2005/8/layout/radial6"/>
    <dgm:cxn modelId="{F3DA1EB0-D697-4E46-B7EE-C99FD17C2BF9}" type="presOf" srcId="{F76A8151-6CDA-0544-80CE-94A2A6762303}" destId="{904F8094-35E8-D942-877A-F6EC10556CAD}" srcOrd="0" destOrd="0" presId="urn:microsoft.com/office/officeart/2005/8/layout/radial6"/>
    <dgm:cxn modelId="{4AC072D7-FCF9-1843-9306-4C67049D8083}" srcId="{6FB2156C-4BC4-B542-BFB5-4BFAB2325383}" destId="{EEAC9311-7798-6D48-899C-014C4666B275}" srcOrd="4" destOrd="0" parTransId="{647258E5-540C-8644-AAA2-D88E864BB82C}" sibTransId="{4A921877-63BB-C941-B71A-F7BA2F8143CB}"/>
    <dgm:cxn modelId="{B03CE779-FA01-0A4F-B8A8-E63ADB096C1E}" srcId="{6FB2156C-4BC4-B542-BFB5-4BFAB2325383}" destId="{261061B0-5EC6-B44E-805C-ACBCC4CEBCA4}" srcOrd="2" destOrd="0" parTransId="{891B1052-3C61-C645-B4AC-E7B6907A3E59}" sibTransId="{AE980DC1-95D8-A04C-A0E1-198062771F08}"/>
    <dgm:cxn modelId="{956C55A1-8BD7-504A-9B56-E479EAC15922}" type="presParOf" srcId="{904F8094-35E8-D942-877A-F6EC10556CAD}" destId="{36A6040F-6B19-0249-92D6-981CFEDF38DF}" srcOrd="0" destOrd="0" presId="urn:microsoft.com/office/officeart/2005/8/layout/radial6"/>
    <dgm:cxn modelId="{3E9D511C-F265-D648-B816-3E8343735149}" type="presParOf" srcId="{904F8094-35E8-D942-877A-F6EC10556CAD}" destId="{E93F74D6-D052-2B42-84A9-30DD364B5BCE}" srcOrd="1" destOrd="0" presId="urn:microsoft.com/office/officeart/2005/8/layout/radial6"/>
    <dgm:cxn modelId="{26A76623-B7EE-954E-9220-5B125B0DD8B6}" type="presParOf" srcId="{904F8094-35E8-D942-877A-F6EC10556CAD}" destId="{AE86A17B-1F47-1848-9F5A-79DA5CEF82CF}" srcOrd="2" destOrd="0" presId="urn:microsoft.com/office/officeart/2005/8/layout/radial6"/>
    <dgm:cxn modelId="{880AFE7B-0C8A-E64F-BEA6-30AB98DBEEDE}" type="presParOf" srcId="{904F8094-35E8-D942-877A-F6EC10556CAD}" destId="{CD1F4752-8F19-5C41-B944-3E424ABD8A90}" srcOrd="3" destOrd="0" presId="urn:microsoft.com/office/officeart/2005/8/layout/radial6"/>
    <dgm:cxn modelId="{E631222A-AF04-E848-A528-F74776D6B430}" type="presParOf" srcId="{904F8094-35E8-D942-877A-F6EC10556CAD}" destId="{52AC4B00-2C49-1340-ADBA-87635A77745F}" srcOrd="4" destOrd="0" presId="urn:microsoft.com/office/officeart/2005/8/layout/radial6"/>
    <dgm:cxn modelId="{0C43881A-1AD4-1B46-9FF5-63525EDFF94D}" type="presParOf" srcId="{904F8094-35E8-D942-877A-F6EC10556CAD}" destId="{56C9AE43-BA38-554E-81B0-67BFB4797EEA}" srcOrd="5" destOrd="0" presId="urn:microsoft.com/office/officeart/2005/8/layout/radial6"/>
    <dgm:cxn modelId="{3E7E41E5-396D-A846-86DA-92CA46CFA56E}" type="presParOf" srcId="{904F8094-35E8-D942-877A-F6EC10556CAD}" destId="{287E9DEA-8984-A946-9D07-E905FC4B3C02}" srcOrd="6" destOrd="0" presId="urn:microsoft.com/office/officeart/2005/8/layout/radial6"/>
    <dgm:cxn modelId="{E4A94826-95B5-1848-AF5C-3702CD80B84E}" type="presParOf" srcId="{904F8094-35E8-D942-877A-F6EC10556CAD}" destId="{E73E31AD-262C-C149-B6F4-EA1FFC9F9244}" srcOrd="7" destOrd="0" presId="urn:microsoft.com/office/officeart/2005/8/layout/radial6"/>
    <dgm:cxn modelId="{8D832FC3-CEDA-5D47-BA08-41B018BFF043}" type="presParOf" srcId="{904F8094-35E8-D942-877A-F6EC10556CAD}" destId="{6E501615-CDCB-7349-8190-6B28E9FF80EA}" srcOrd="8" destOrd="0" presId="urn:microsoft.com/office/officeart/2005/8/layout/radial6"/>
    <dgm:cxn modelId="{80298EAD-D56F-9A45-9146-F4A39DC57289}" type="presParOf" srcId="{904F8094-35E8-D942-877A-F6EC10556CAD}" destId="{C1774E2F-333C-1E4F-9B85-4CCC6D14D1FA}" srcOrd="9" destOrd="0" presId="urn:microsoft.com/office/officeart/2005/8/layout/radial6"/>
    <dgm:cxn modelId="{C0E91749-0C4E-4045-AB48-3D822AF2F55E}" type="presParOf" srcId="{904F8094-35E8-D942-877A-F6EC10556CAD}" destId="{59A6D874-057B-934A-A4F6-9D69AA9BF1D8}" srcOrd="10" destOrd="0" presId="urn:microsoft.com/office/officeart/2005/8/layout/radial6"/>
    <dgm:cxn modelId="{71FD6507-EBE8-0F4C-B7DB-0F2AB4D97D68}" type="presParOf" srcId="{904F8094-35E8-D942-877A-F6EC10556CAD}" destId="{38AEEC50-65E6-464C-B6BA-9A0BB9AEC821}" srcOrd="11" destOrd="0" presId="urn:microsoft.com/office/officeart/2005/8/layout/radial6"/>
    <dgm:cxn modelId="{99A27D7E-E11E-684A-A014-9D6FBB56B4E1}" type="presParOf" srcId="{904F8094-35E8-D942-877A-F6EC10556CAD}" destId="{954E9AEB-ECD2-5848-B60C-6DCAB143FE90}" srcOrd="12" destOrd="0" presId="urn:microsoft.com/office/officeart/2005/8/layout/radial6"/>
    <dgm:cxn modelId="{8F98800A-977E-1D4C-A2D8-1AF4777F76CC}" type="presParOf" srcId="{904F8094-35E8-D942-877A-F6EC10556CAD}" destId="{BD168B0F-5676-A840-932A-205AF6D3859D}" srcOrd="13" destOrd="0" presId="urn:microsoft.com/office/officeart/2005/8/layout/radial6"/>
    <dgm:cxn modelId="{17F6F6EA-A1BA-FB44-89B3-E91542BCFEF4}" type="presParOf" srcId="{904F8094-35E8-D942-877A-F6EC10556CAD}" destId="{F44B5486-050B-1A4F-8B18-BF0C7B965067}" srcOrd="14" destOrd="0" presId="urn:microsoft.com/office/officeart/2005/8/layout/radial6"/>
    <dgm:cxn modelId="{A8EF01C2-F857-0C44-83D4-2B392DE396B7}" type="presParOf" srcId="{904F8094-35E8-D942-877A-F6EC10556CAD}" destId="{AB217635-33BC-9842-8551-5480D0E76B3B}"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DB5A1-251D-074B-AE55-D940E5BF1A06}">
      <dsp:nvSpPr>
        <dsp:cNvPr id="0" name=""/>
        <dsp:cNvSpPr/>
      </dsp:nvSpPr>
      <dsp:spPr>
        <a:xfrm>
          <a:off x="0" y="220687"/>
          <a:ext cx="2315269" cy="1389161"/>
        </a:xfrm>
        <a:prstGeom prst="rect">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1. Ahimsa: </a:t>
          </a:r>
        </a:p>
        <a:p>
          <a:pPr lvl="0" algn="ctr" defTabSz="1066800">
            <a:lnSpc>
              <a:spcPct val="90000"/>
            </a:lnSpc>
            <a:spcBef>
              <a:spcPct val="0"/>
            </a:spcBef>
            <a:spcAft>
              <a:spcPct val="35000"/>
            </a:spcAft>
          </a:pPr>
          <a:r>
            <a:rPr lang="en-US" sz="2400" kern="1200" dirty="0" smtClean="0"/>
            <a:t>Non-violence</a:t>
          </a:r>
          <a:endParaRPr lang="en-US" sz="2400" kern="1200" dirty="0"/>
        </a:p>
      </dsp:txBody>
      <dsp:txXfrm>
        <a:off x="0" y="220687"/>
        <a:ext cx="2315269" cy="1389161"/>
      </dsp:txXfrm>
    </dsp:sp>
    <dsp:sp modelId="{33A7EC72-46CA-9748-9B19-A053445B25A0}">
      <dsp:nvSpPr>
        <dsp:cNvPr id="0" name=""/>
        <dsp:cNvSpPr/>
      </dsp:nvSpPr>
      <dsp:spPr>
        <a:xfrm>
          <a:off x="2546796" y="220687"/>
          <a:ext cx="2315269" cy="1389161"/>
        </a:xfrm>
        <a:prstGeom prst="rect">
          <a:avLst/>
        </a:prstGeom>
        <a:gradFill rotWithShape="0">
          <a:gsLst>
            <a:gs pos="0">
              <a:schemeClr val="accent2">
                <a:hueOff val="-1177638"/>
                <a:satOff val="-1573"/>
                <a:lumOff val="931"/>
                <a:alphaOff val="0"/>
                <a:tint val="96000"/>
                <a:satMod val="120000"/>
                <a:lumMod val="120000"/>
              </a:schemeClr>
            </a:gs>
            <a:gs pos="100000">
              <a:schemeClr val="accent2">
                <a:hueOff val="-1177638"/>
                <a:satOff val="-1573"/>
                <a:lumOff val="931"/>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2. Satya: </a:t>
          </a:r>
        </a:p>
        <a:p>
          <a:pPr lvl="0" algn="ctr" defTabSz="1066800">
            <a:lnSpc>
              <a:spcPct val="90000"/>
            </a:lnSpc>
            <a:spcBef>
              <a:spcPct val="0"/>
            </a:spcBef>
            <a:spcAft>
              <a:spcPct val="35000"/>
            </a:spcAft>
          </a:pPr>
          <a:r>
            <a:rPr lang="en-US" sz="2400" kern="1200" dirty="0" smtClean="0"/>
            <a:t>The truth</a:t>
          </a:r>
          <a:endParaRPr lang="en-US" sz="2400" kern="1200" dirty="0"/>
        </a:p>
      </dsp:txBody>
      <dsp:txXfrm>
        <a:off x="2546796" y="220687"/>
        <a:ext cx="2315269" cy="1389161"/>
      </dsp:txXfrm>
    </dsp:sp>
    <dsp:sp modelId="{1E257EB2-FF59-D84F-83DD-6339C2107257}">
      <dsp:nvSpPr>
        <dsp:cNvPr id="0" name=""/>
        <dsp:cNvSpPr/>
      </dsp:nvSpPr>
      <dsp:spPr>
        <a:xfrm>
          <a:off x="5093592" y="220687"/>
          <a:ext cx="2315269" cy="1389161"/>
        </a:xfrm>
        <a:prstGeom prst="rect">
          <a:avLst/>
        </a:prstGeom>
        <a:gradFill rotWithShape="0">
          <a:gsLst>
            <a:gs pos="0">
              <a:schemeClr val="accent2">
                <a:hueOff val="-2355276"/>
                <a:satOff val="-3145"/>
                <a:lumOff val="1863"/>
                <a:alphaOff val="0"/>
                <a:tint val="96000"/>
                <a:satMod val="120000"/>
                <a:lumMod val="120000"/>
              </a:schemeClr>
            </a:gs>
            <a:gs pos="100000">
              <a:schemeClr val="accent2">
                <a:hueOff val="-2355276"/>
                <a:satOff val="-3145"/>
                <a:lumOff val="1863"/>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3. Brahmacarya: Control of sexual function</a:t>
          </a:r>
          <a:endParaRPr lang="en-US" sz="2400" kern="1200" dirty="0"/>
        </a:p>
      </dsp:txBody>
      <dsp:txXfrm>
        <a:off x="5093592" y="220687"/>
        <a:ext cx="2315269" cy="1389161"/>
      </dsp:txXfrm>
    </dsp:sp>
    <dsp:sp modelId="{7D33D763-2B56-1B47-80A0-BFB1881624EE}">
      <dsp:nvSpPr>
        <dsp:cNvPr id="0" name=""/>
        <dsp:cNvSpPr/>
      </dsp:nvSpPr>
      <dsp:spPr>
        <a:xfrm>
          <a:off x="1273398" y="1841375"/>
          <a:ext cx="2315269" cy="1389161"/>
        </a:xfrm>
        <a:prstGeom prst="rect">
          <a:avLst/>
        </a:prstGeom>
        <a:gradFill rotWithShape="0">
          <a:gsLst>
            <a:gs pos="0">
              <a:schemeClr val="accent2">
                <a:hueOff val="-3532913"/>
                <a:satOff val="-4718"/>
                <a:lumOff val="2794"/>
                <a:alphaOff val="0"/>
                <a:tint val="96000"/>
                <a:satMod val="120000"/>
                <a:lumMod val="120000"/>
              </a:schemeClr>
            </a:gs>
            <a:gs pos="100000">
              <a:schemeClr val="accent2">
                <a:hueOff val="-3532913"/>
                <a:satOff val="-4718"/>
                <a:lumOff val="2794"/>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4. Asteya: </a:t>
          </a:r>
        </a:p>
        <a:p>
          <a:pPr lvl="0" algn="ctr" defTabSz="1066800">
            <a:lnSpc>
              <a:spcPct val="90000"/>
            </a:lnSpc>
            <a:spcBef>
              <a:spcPct val="0"/>
            </a:spcBef>
            <a:spcAft>
              <a:spcPct val="35000"/>
            </a:spcAft>
          </a:pPr>
          <a:r>
            <a:rPr lang="en-US" sz="2400" kern="1200" dirty="0" smtClean="0"/>
            <a:t>Non-stealing</a:t>
          </a:r>
          <a:endParaRPr lang="en-US" sz="2400" kern="1200" dirty="0"/>
        </a:p>
      </dsp:txBody>
      <dsp:txXfrm>
        <a:off x="1273398" y="1841375"/>
        <a:ext cx="2315269" cy="1389161"/>
      </dsp:txXfrm>
    </dsp:sp>
    <dsp:sp modelId="{F9856055-29A3-374C-9DCD-0A8FE0929FFD}">
      <dsp:nvSpPr>
        <dsp:cNvPr id="0" name=""/>
        <dsp:cNvSpPr/>
      </dsp:nvSpPr>
      <dsp:spPr>
        <a:xfrm>
          <a:off x="3820194" y="1841375"/>
          <a:ext cx="2315269" cy="1389161"/>
        </a:xfrm>
        <a:prstGeom prst="rect">
          <a:avLst/>
        </a:prstGeom>
        <a:gradFill rotWithShape="0">
          <a:gsLst>
            <a:gs pos="0">
              <a:schemeClr val="accent2">
                <a:hueOff val="-4710551"/>
                <a:satOff val="-6290"/>
                <a:lumOff val="3726"/>
                <a:alphaOff val="0"/>
                <a:tint val="96000"/>
                <a:satMod val="120000"/>
                <a:lumMod val="120000"/>
              </a:schemeClr>
            </a:gs>
            <a:gs pos="100000">
              <a:schemeClr val="accent2">
                <a:hueOff val="-4710551"/>
                <a:satOff val="-6290"/>
                <a:lumOff val="3726"/>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5. Aparigraha: Non-accumulating</a:t>
          </a:r>
          <a:endParaRPr lang="en-US" sz="2400" kern="1200" dirty="0"/>
        </a:p>
      </dsp:txBody>
      <dsp:txXfrm>
        <a:off x="3820194" y="1841375"/>
        <a:ext cx="2315269" cy="1389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17635-33BC-9842-8551-5480D0E76B3B}">
      <dsp:nvSpPr>
        <dsp:cNvPr id="0" name=""/>
        <dsp:cNvSpPr/>
      </dsp:nvSpPr>
      <dsp:spPr>
        <a:xfrm>
          <a:off x="439528" y="1063385"/>
          <a:ext cx="4956772" cy="4956772"/>
        </a:xfrm>
        <a:prstGeom prst="blockArc">
          <a:avLst>
            <a:gd name="adj1" fmla="val 12316506"/>
            <a:gd name="adj2" fmla="val 16397250"/>
            <a:gd name="adj3" fmla="val 4644"/>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954E9AEB-ECD2-5848-B60C-6DCAB143FE90}">
      <dsp:nvSpPr>
        <dsp:cNvPr id="0" name=""/>
        <dsp:cNvSpPr/>
      </dsp:nvSpPr>
      <dsp:spPr>
        <a:xfrm>
          <a:off x="535934" y="848087"/>
          <a:ext cx="4956772" cy="4956772"/>
        </a:xfrm>
        <a:prstGeom prst="blockArc">
          <a:avLst>
            <a:gd name="adj1" fmla="val 7823347"/>
            <a:gd name="adj2" fmla="val 11792056"/>
            <a:gd name="adj3" fmla="val 4644"/>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C1774E2F-333C-1E4F-9B85-4CCC6D14D1FA}">
      <dsp:nvSpPr>
        <dsp:cNvPr id="0" name=""/>
        <dsp:cNvSpPr/>
      </dsp:nvSpPr>
      <dsp:spPr>
        <a:xfrm>
          <a:off x="1320745" y="804131"/>
          <a:ext cx="4956772" cy="4956772"/>
        </a:xfrm>
        <a:prstGeom prst="blockArc">
          <a:avLst>
            <a:gd name="adj1" fmla="val 2966213"/>
            <a:gd name="adj2" fmla="val 7906280"/>
            <a:gd name="adj3" fmla="val 4644"/>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287E9DEA-8984-A946-9D07-E905FC4B3C02}">
      <dsp:nvSpPr>
        <dsp:cNvPr id="0" name=""/>
        <dsp:cNvSpPr/>
      </dsp:nvSpPr>
      <dsp:spPr>
        <a:xfrm>
          <a:off x="1383948" y="751859"/>
          <a:ext cx="4956772" cy="4956772"/>
        </a:xfrm>
        <a:prstGeom prst="blockArc">
          <a:avLst>
            <a:gd name="adj1" fmla="val 21129440"/>
            <a:gd name="adj2" fmla="val 3082689"/>
            <a:gd name="adj3" fmla="val 4644"/>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CD1F4752-8F19-5C41-B944-3E424ABD8A90}">
      <dsp:nvSpPr>
        <dsp:cNvPr id="0" name=""/>
        <dsp:cNvSpPr/>
      </dsp:nvSpPr>
      <dsp:spPr>
        <a:xfrm>
          <a:off x="1460659" y="1107947"/>
          <a:ext cx="4956772" cy="4956772"/>
        </a:xfrm>
        <a:prstGeom prst="blockArc">
          <a:avLst>
            <a:gd name="adj1" fmla="val 15948768"/>
            <a:gd name="adj2" fmla="val 20611681"/>
            <a:gd name="adj3" fmla="val 4644"/>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36A6040F-6B19-0249-92D6-981CFEDF38DF}">
      <dsp:nvSpPr>
        <dsp:cNvPr id="0" name=""/>
        <dsp:cNvSpPr/>
      </dsp:nvSpPr>
      <dsp:spPr>
        <a:xfrm>
          <a:off x="2561667" y="2211017"/>
          <a:ext cx="2283726" cy="2283726"/>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Nyiama: The personal code </a:t>
          </a:r>
          <a:endParaRPr lang="en-US" sz="2200" b="1" kern="1200" dirty="0"/>
        </a:p>
      </dsp:txBody>
      <dsp:txXfrm>
        <a:off x="2896111" y="2545461"/>
        <a:ext cx="1614838" cy="1614838"/>
      </dsp:txXfrm>
    </dsp:sp>
    <dsp:sp modelId="{E93F74D6-D052-2B42-84A9-30DD364B5BCE}">
      <dsp:nvSpPr>
        <dsp:cNvPr id="0" name=""/>
        <dsp:cNvSpPr/>
      </dsp:nvSpPr>
      <dsp:spPr>
        <a:xfrm>
          <a:off x="2824935" y="372654"/>
          <a:ext cx="1874704" cy="1598608"/>
        </a:xfrm>
        <a:prstGeom prst="ellipse">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Sauca</a:t>
          </a:r>
          <a:r>
            <a:rPr lang="en-US" sz="1800" kern="1200" dirty="0" smtClean="0"/>
            <a:t>: </a:t>
          </a:r>
        </a:p>
        <a:p>
          <a:pPr lvl="0" algn="ctr" defTabSz="800100">
            <a:lnSpc>
              <a:spcPct val="90000"/>
            </a:lnSpc>
            <a:spcBef>
              <a:spcPct val="0"/>
            </a:spcBef>
            <a:spcAft>
              <a:spcPct val="35000"/>
            </a:spcAft>
          </a:pPr>
          <a:r>
            <a:rPr lang="en-US" sz="1800" kern="1200" dirty="0" smtClean="0"/>
            <a:t>Purity</a:t>
          </a:r>
          <a:endParaRPr lang="en-US" sz="1800" kern="1200" dirty="0"/>
        </a:p>
      </dsp:txBody>
      <dsp:txXfrm>
        <a:off x="3099479" y="606765"/>
        <a:ext cx="1325616" cy="1130386"/>
      </dsp:txXfrm>
    </dsp:sp>
    <dsp:sp modelId="{52AC4B00-2C49-1340-ADBA-87635A77745F}">
      <dsp:nvSpPr>
        <dsp:cNvPr id="0" name=""/>
        <dsp:cNvSpPr/>
      </dsp:nvSpPr>
      <dsp:spPr>
        <a:xfrm>
          <a:off x="5221799" y="2100610"/>
          <a:ext cx="2077455" cy="1598608"/>
        </a:xfrm>
        <a:prstGeom prst="ellipse">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Santosa</a:t>
          </a:r>
          <a:r>
            <a:rPr lang="en-US" sz="1800" kern="1200" dirty="0" smtClean="0"/>
            <a:t>: Contentment</a:t>
          </a:r>
          <a:endParaRPr lang="en-US" sz="1800" kern="1200" dirty="0"/>
        </a:p>
      </dsp:txBody>
      <dsp:txXfrm>
        <a:off x="5526035" y="2334721"/>
        <a:ext cx="1468983" cy="1130386"/>
      </dsp:txXfrm>
    </dsp:sp>
    <dsp:sp modelId="{E73E31AD-262C-C149-B6F4-EA1FFC9F9244}">
      <dsp:nvSpPr>
        <dsp:cNvPr id="0" name=""/>
        <dsp:cNvSpPr/>
      </dsp:nvSpPr>
      <dsp:spPr>
        <a:xfrm>
          <a:off x="4317892" y="4322298"/>
          <a:ext cx="2110946" cy="1598608"/>
        </a:xfrm>
        <a:prstGeom prst="ellipse">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Tapas</a:t>
          </a:r>
          <a:r>
            <a:rPr lang="en-US" sz="1800" kern="1200" dirty="0" smtClean="0"/>
            <a:t>: Disciplined use of our energy </a:t>
          </a:r>
          <a:endParaRPr lang="en-US" sz="1800" kern="1200" dirty="0"/>
        </a:p>
      </dsp:txBody>
      <dsp:txXfrm>
        <a:off x="4627033" y="4556409"/>
        <a:ext cx="1492664" cy="1130386"/>
      </dsp:txXfrm>
    </dsp:sp>
    <dsp:sp modelId="{59A6D874-057B-934A-A4F6-9D69AA9BF1D8}">
      <dsp:nvSpPr>
        <dsp:cNvPr id="0" name=""/>
        <dsp:cNvSpPr/>
      </dsp:nvSpPr>
      <dsp:spPr>
        <a:xfrm>
          <a:off x="1183701" y="4288695"/>
          <a:ext cx="2005534" cy="1598608"/>
        </a:xfrm>
        <a:prstGeom prst="ellipse">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Svadhyaya</a:t>
          </a:r>
          <a:r>
            <a:rPr lang="en-US" sz="1800" kern="1200" dirty="0" smtClean="0"/>
            <a:t>: Self-study</a:t>
          </a:r>
          <a:endParaRPr lang="en-US" sz="1800" kern="1200" dirty="0"/>
        </a:p>
      </dsp:txBody>
      <dsp:txXfrm>
        <a:off x="1477405" y="4522806"/>
        <a:ext cx="1418126" cy="1130386"/>
      </dsp:txXfrm>
    </dsp:sp>
    <dsp:sp modelId="{BD168B0F-5676-A840-932A-205AF6D3859D}">
      <dsp:nvSpPr>
        <dsp:cNvPr id="0" name=""/>
        <dsp:cNvSpPr/>
      </dsp:nvSpPr>
      <dsp:spPr>
        <a:xfrm>
          <a:off x="340416" y="1755895"/>
          <a:ext cx="2187919" cy="1598608"/>
        </a:xfrm>
        <a:prstGeom prst="ellipse">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t>Isvarapranidhana</a:t>
          </a:r>
          <a:r>
            <a:rPr lang="en-US" sz="1800" kern="1200" dirty="0" smtClean="0"/>
            <a:t>:: Celebration of the Supreme Consciousness </a:t>
          </a:r>
          <a:endParaRPr lang="en-US" sz="1800" kern="1200" dirty="0"/>
        </a:p>
      </dsp:txBody>
      <dsp:txXfrm>
        <a:off x="660829" y="1990006"/>
        <a:ext cx="1547093" cy="11303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237F3-D2AA-024E-A306-CE7D74D7947E}" type="datetimeFigureOut">
              <a:rPr lang="en-US" smtClean="0"/>
              <a:t>24/08/17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1585D-921B-7447-9CB7-AB2DAFD88962}" type="slidenum">
              <a:rPr lang="en-US" smtClean="0"/>
              <a:t>‹#›</a:t>
            </a:fld>
            <a:endParaRPr lang="en-US"/>
          </a:p>
        </p:txBody>
      </p:sp>
    </p:spTree>
    <p:extLst>
      <p:ext uri="{BB962C8B-B14F-4D97-AF65-F5344CB8AC3E}">
        <p14:creationId xmlns:p14="http://schemas.microsoft.com/office/powerpoint/2010/main" val="1747575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1</a:t>
            </a:fld>
            <a:endParaRPr lang="en-US"/>
          </a:p>
        </p:txBody>
      </p:sp>
    </p:spTree>
    <p:extLst>
      <p:ext uri="{BB962C8B-B14F-4D97-AF65-F5344CB8AC3E}">
        <p14:creationId xmlns:p14="http://schemas.microsoft.com/office/powerpoint/2010/main" val="291724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10</a:t>
            </a:fld>
            <a:endParaRPr lang="en-US"/>
          </a:p>
        </p:txBody>
      </p:sp>
    </p:spTree>
    <p:extLst>
      <p:ext uri="{BB962C8B-B14F-4D97-AF65-F5344CB8AC3E}">
        <p14:creationId xmlns:p14="http://schemas.microsoft.com/office/powerpoint/2010/main" val="57895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11</a:t>
            </a:fld>
            <a:endParaRPr lang="en-US"/>
          </a:p>
        </p:txBody>
      </p:sp>
    </p:spTree>
    <p:extLst>
      <p:ext uri="{BB962C8B-B14F-4D97-AF65-F5344CB8AC3E}">
        <p14:creationId xmlns:p14="http://schemas.microsoft.com/office/powerpoint/2010/main" val="205261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12</a:t>
            </a:fld>
            <a:endParaRPr lang="en-US"/>
          </a:p>
        </p:txBody>
      </p:sp>
    </p:spTree>
    <p:extLst>
      <p:ext uri="{BB962C8B-B14F-4D97-AF65-F5344CB8AC3E}">
        <p14:creationId xmlns:p14="http://schemas.microsoft.com/office/powerpoint/2010/main" val="41278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13</a:t>
            </a:fld>
            <a:endParaRPr lang="en-US"/>
          </a:p>
        </p:txBody>
      </p:sp>
    </p:spTree>
    <p:extLst>
      <p:ext uri="{BB962C8B-B14F-4D97-AF65-F5344CB8AC3E}">
        <p14:creationId xmlns:p14="http://schemas.microsoft.com/office/powerpoint/2010/main" val="276339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311585D-921B-7447-9CB7-AB2DAFD88962}" type="slidenum">
              <a:rPr lang="en-US" smtClean="0"/>
              <a:t>14</a:t>
            </a:fld>
            <a:endParaRPr lang="en-US"/>
          </a:p>
        </p:txBody>
      </p:sp>
    </p:spTree>
    <p:extLst>
      <p:ext uri="{BB962C8B-B14F-4D97-AF65-F5344CB8AC3E}">
        <p14:creationId xmlns:p14="http://schemas.microsoft.com/office/powerpoint/2010/main" val="43777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15</a:t>
            </a:fld>
            <a:endParaRPr lang="en-US"/>
          </a:p>
        </p:txBody>
      </p:sp>
    </p:spTree>
    <p:extLst>
      <p:ext uri="{BB962C8B-B14F-4D97-AF65-F5344CB8AC3E}">
        <p14:creationId xmlns:p14="http://schemas.microsoft.com/office/powerpoint/2010/main" val="405593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16</a:t>
            </a:fld>
            <a:endParaRPr lang="en-US"/>
          </a:p>
        </p:txBody>
      </p:sp>
    </p:spTree>
    <p:extLst>
      <p:ext uri="{BB962C8B-B14F-4D97-AF65-F5344CB8AC3E}">
        <p14:creationId xmlns:p14="http://schemas.microsoft.com/office/powerpoint/2010/main" val="2585775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17</a:t>
            </a:fld>
            <a:endParaRPr lang="en-US"/>
          </a:p>
        </p:txBody>
      </p:sp>
    </p:spTree>
    <p:extLst>
      <p:ext uri="{BB962C8B-B14F-4D97-AF65-F5344CB8AC3E}">
        <p14:creationId xmlns:p14="http://schemas.microsoft.com/office/powerpoint/2010/main" val="3050170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18</a:t>
            </a:fld>
            <a:endParaRPr lang="en-US"/>
          </a:p>
        </p:txBody>
      </p:sp>
    </p:spTree>
    <p:extLst>
      <p:ext uri="{BB962C8B-B14F-4D97-AF65-F5344CB8AC3E}">
        <p14:creationId xmlns:p14="http://schemas.microsoft.com/office/powerpoint/2010/main" val="1853852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311585D-921B-7447-9CB7-AB2DAFD88962}" type="slidenum">
              <a:rPr lang="en-US" smtClean="0"/>
              <a:t>19</a:t>
            </a:fld>
            <a:endParaRPr lang="en-US"/>
          </a:p>
        </p:txBody>
      </p:sp>
    </p:spTree>
    <p:extLst>
      <p:ext uri="{BB962C8B-B14F-4D97-AF65-F5344CB8AC3E}">
        <p14:creationId xmlns:p14="http://schemas.microsoft.com/office/powerpoint/2010/main" val="266290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2</a:t>
            </a:fld>
            <a:endParaRPr lang="en-US"/>
          </a:p>
        </p:txBody>
      </p:sp>
    </p:spTree>
    <p:extLst>
      <p:ext uri="{BB962C8B-B14F-4D97-AF65-F5344CB8AC3E}">
        <p14:creationId xmlns:p14="http://schemas.microsoft.com/office/powerpoint/2010/main" val="257171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3</a:t>
            </a:fld>
            <a:endParaRPr lang="en-US"/>
          </a:p>
        </p:txBody>
      </p:sp>
    </p:spTree>
    <p:extLst>
      <p:ext uri="{BB962C8B-B14F-4D97-AF65-F5344CB8AC3E}">
        <p14:creationId xmlns:p14="http://schemas.microsoft.com/office/powerpoint/2010/main" val="171070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4</a:t>
            </a:fld>
            <a:endParaRPr lang="en-US"/>
          </a:p>
        </p:txBody>
      </p:sp>
    </p:spTree>
    <p:extLst>
      <p:ext uri="{BB962C8B-B14F-4D97-AF65-F5344CB8AC3E}">
        <p14:creationId xmlns:p14="http://schemas.microsoft.com/office/powerpoint/2010/main" val="31301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5</a:t>
            </a:fld>
            <a:endParaRPr lang="en-US"/>
          </a:p>
        </p:txBody>
      </p:sp>
    </p:spTree>
    <p:extLst>
      <p:ext uri="{BB962C8B-B14F-4D97-AF65-F5344CB8AC3E}">
        <p14:creationId xmlns:p14="http://schemas.microsoft.com/office/powerpoint/2010/main" val="194288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6</a:t>
            </a:fld>
            <a:endParaRPr lang="en-US"/>
          </a:p>
        </p:txBody>
      </p:sp>
    </p:spTree>
    <p:extLst>
      <p:ext uri="{BB962C8B-B14F-4D97-AF65-F5344CB8AC3E}">
        <p14:creationId xmlns:p14="http://schemas.microsoft.com/office/powerpoint/2010/main" val="398976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1585D-921B-7447-9CB7-AB2DAFD88962}" type="slidenum">
              <a:rPr lang="en-US" smtClean="0"/>
              <a:t>7</a:t>
            </a:fld>
            <a:endParaRPr lang="en-US"/>
          </a:p>
        </p:txBody>
      </p:sp>
    </p:spTree>
    <p:extLst>
      <p:ext uri="{BB962C8B-B14F-4D97-AF65-F5344CB8AC3E}">
        <p14:creationId xmlns:p14="http://schemas.microsoft.com/office/powerpoint/2010/main" val="41993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311585D-921B-7447-9CB7-AB2DAFD88962}" type="slidenum">
              <a:rPr lang="en-US" smtClean="0"/>
              <a:t>8</a:t>
            </a:fld>
            <a:endParaRPr lang="en-US"/>
          </a:p>
        </p:txBody>
      </p:sp>
    </p:spTree>
    <p:extLst>
      <p:ext uri="{BB962C8B-B14F-4D97-AF65-F5344CB8AC3E}">
        <p14:creationId xmlns:p14="http://schemas.microsoft.com/office/powerpoint/2010/main" val="131170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311585D-921B-7447-9CB7-AB2DAFD88962}" type="slidenum">
              <a:rPr lang="en-US" smtClean="0"/>
              <a:t>9</a:t>
            </a:fld>
            <a:endParaRPr lang="en-US"/>
          </a:p>
        </p:txBody>
      </p:sp>
    </p:spTree>
    <p:extLst>
      <p:ext uri="{BB962C8B-B14F-4D97-AF65-F5344CB8AC3E}">
        <p14:creationId xmlns:p14="http://schemas.microsoft.com/office/powerpoint/2010/main" val="421815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CH"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24/08/17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24/08/17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CH"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24/08/17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fr-CH"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CH"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24/08/17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24/08/17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24/08/17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24/08/17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24/08/17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CH"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CH"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24/08/17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CH"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24/08/17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e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439"/>
            <a:ext cx="7772400" cy="1048329"/>
          </a:xfrm>
        </p:spPr>
        <p:txBody>
          <a:bodyPr/>
          <a:lstStyle/>
          <a:p>
            <a:r>
              <a:rPr lang="en-US" dirty="0" smtClean="0"/>
              <a:t>Yoga: The art of happiness</a:t>
            </a:r>
            <a:endParaRPr lang="en-US" dirty="0"/>
          </a:p>
        </p:txBody>
      </p:sp>
      <p:sp>
        <p:nvSpPr>
          <p:cNvPr id="3" name="Subtitle 2"/>
          <p:cNvSpPr>
            <a:spLocks noGrp="1"/>
          </p:cNvSpPr>
          <p:nvPr>
            <p:ph type="subTitle" idx="1"/>
          </p:nvPr>
        </p:nvSpPr>
        <p:spPr>
          <a:xfrm>
            <a:off x="685800" y="1141494"/>
            <a:ext cx="8122398" cy="959899"/>
          </a:xfrm>
        </p:spPr>
        <p:txBody>
          <a:bodyPr>
            <a:normAutofit/>
          </a:bodyPr>
          <a:lstStyle/>
          <a:p>
            <a:r>
              <a:rPr lang="en-US" sz="2800" dirty="0" smtClean="0"/>
              <a:t>An ounce of practice is worth more than a ton of theory </a:t>
            </a:r>
          </a:p>
        </p:txBody>
      </p:sp>
      <p:pic>
        <p:nvPicPr>
          <p:cNvPr id="4" name="Picture 3" descr="logo-geneva 2017 ok.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515480"/>
            <a:ext cx="3575786" cy="1191929"/>
          </a:xfrm>
          <a:prstGeom prst="rect">
            <a:avLst/>
          </a:prstGeom>
        </p:spPr>
      </p:pic>
      <p:pic>
        <p:nvPicPr>
          <p:cNvPr id="10" name="Picture 9" descr="shiva yantra.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315" y="2371421"/>
            <a:ext cx="2757043" cy="2802614"/>
          </a:xfrm>
          <a:prstGeom prst="rect">
            <a:avLst/>
          </a:prstGeom>
        </p:spPr>
      </p:pic>
    </p:spTree>
    <p:extLst>
      <p:ext uri="{BB962C8B-B14F-4D97-AF65-F5344CB8AC3E}">
        <p14:creationId xmlns:p14="http://schemas.microsoft.com/office/powerpoint/2010/main" val="31086770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003" y="2163517"/>
            <a:ext cx="6312623" cy="4848033"/>
          </a:xfrm>
        </p:spPr>
        <p:txBody>
          <a:bodyPr>
            <a:normAutofit fontScale="85000" lnSpcReduction="20000"/>
          </a:bodyPr>
          <a:lstStyle/>
          <a:p>
            <a:r>
              <a:rPr lang="en-US" dirty="0" smtClean="0"/>
              <a:t>Sexual continence – controlling sexual function and not ejaculating during </a:t>
            </a:r>
            <a:r>
              <a:rPr lang="en-US" dirty="0"/>
              <a:t>love-making </a:t>
            </a:r>
            <a:r>
              <a:rPr lang="en-US" dirty="0" smtClean="0"/>
              <a:t>(preserves sperm </a:t>
            </a:r>
            <a:r>
              <a:rPr lang="en-US" dirty="0"/>
              <a:t>and feminine </a:t>
            </a:r>
            <a:r>
              <a:rPr lang="en-US" dirty="0" smtClean="0"/>
              <a:t>sexual fluids)</a:t>
            </a:r>
          </a:p>
          <a:p>
            <a:pPr lvl="1"/>
            <a:r>
              <a:rPr lang="en-US" dirty="0" smtClean="0"/>
              <a:t>India: Brahmacharya</a:t>
            </a:r>
            <a:r>
              <a:rPr lang="en-US" dirty="0"/>
              <a:t>;</a:t>
            </a:r>
            <a:r>
              <a:rPr lang="en-US" dirty="0" smtClean="0"/>
              <a:t> China: Tao tradition; Arabic culture: Imsak </a:t>
            </a:r>
          </a:p>
          <a:p>
            <a:pPr lvl="1"/>
            <a:r>
              <a:rPr lang="en-US" dirty="0" smtClean="0"/>
              <a:t>The orgasm is separated from ejaculation and the act of making love can continue indefinitely, producing a huge quantity of inner energy and multiple orgasms</a:t>
            </a:r>
          </a:p>
          <a:p>
            <a:pPr lvl="1"/>
            <a:r>
              <a:rPr lang="en-US" dirty="0"/>
              <a:t>W</a:t>
            </a:r>
            <a:r>
              <a:rPr lang="en-US" dirty="0" smtClean="0"/>
              <a:t>omen can practice sexual continence more easily. For men it requires more effort and discipline in yoga practice. </a:t>
            </a:r>
          </a:p>
          <a:p>
            <a:pPr lvl="1"/>
            <a:r>
              <a:rPr lang="en-US" dirty="0" smtClean="0"/>
              <a:t>Yoga practice helps to gain a perfect control of sexual potential.</a:t>
            </a:r>
          </a:p>
          <a:p>
            <a:r>
              <a:rPr lang="en-US" dirty="0"/>
              <a:t>W</a:t>
            </a:r>
            <a:r>
              <a:rPr lang="en-US" dirty="0" smtClean="0"/>
              <a:t>e </a:t>
            </a:r>
            <a:r>
              <a:rPr lang="en-US" dirty="0"/>
              <a:t>use our sexual energy to </a:t>
            </a:r>
            <a:r>
              <a:rPr lang="en-US" dirty="0" smtClean="0"/>
              <a:t>regenerate ourselves, maintain a good state of health and connect </a:t>
            </a:r>
            <a:r>
              <a:rPr lang="en-US" dirty="0"/>
              <a:t>to our spiritual </a:t>
            </a:r>
            <a:r>
              <a:rPr lang="en-US" dirty="0" smtClean="0"/>
              <a:t>self.</a:t>
            </a:r>
            <a:endParaRPr lang="en-US" dirty="0"/>
          </a:p>
          <a:p>
            <a:r>
              <a:rPr lang="en-US" dirty="0" smtClean="0"/>
              <a:t>More than 250 effects: “Those who practice brahmacharya acquire great power.” (Yoga Darshana</a:t>
            </a:r>
            <a:r>
              <a:rPr lang="en-US" dirty="0"/>
              <a:t>)</a:t>
            </a:r>
          </a:p>
        </p:txBody>
      </p:sp>
      <p:sp>
        <p:nvSpPr>
          <p:cNvPr id="3" name="Title 2"/>
          <p:cNvSpPr>
            <a:spLocks noGrp="1"/>
          </p:cNvSpPr>
          <p:nvPr>
            <p:ph type="title"/>
          </p:nvPr>
        </p:nvSpPr>
        <p:spPr/>
        <p:txBody>
          <a:bodyPr>
            <a:normAutofit fontScale="90000"/>
          </a:bodyPr>
          <a:lstStyle/>
          <a:p>
            <a:r>
              <a:rPr lang="en-US" dirty="0" smtClean="0"/>
              <a:t>4. Brahmacharya: Control of sexual function </a:t>
            </a:r>
            <a:endParaRPr lang="en-US" dirty="0"/>
          </a:p>
        </p:txBody>
      </p:sp>
      <p:pic>
        <p:nvPicPr>
          <p:cNvPr id="4" name="Picture 3" descr="brahmachary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420" y="2968080"/>
            <a:ext cx="2385580" cy="2555978"/>
          </a:xfrm>
          <a:prstGeom prst="rect">
            <a:avLst/>
          </a:prstGeom>
        </p:spPr>
      </p:pic>
      <p:pic>
        <p:nvPicPr>
          <p:cNvPr id="5" name="Picture 4"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13326302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9346" y="2484281"/>
            <a:ext cx="6781129" cy="4183991"/>
          </a:xfrm>
        </p:spPr>
        <p:txBody>
          <a:bodyPr>
            <a:normAutofit lnSpcReduction="10000"/>
          </a:bodyPr>
          <a:lstStyle/>
          <a:p>
            <a:r>
              <a:rPr lang="en-US" dirty="0" smtClean="0"/>
              <a:t>Taking only </a:t>
            </a:r>
            <a:r>
              <a:rPr lang="en-US" dirty="0"/>
              <a:t>what is necessary, and not </a:t>
            </a:r>
            <a:r>
              <a:rPr lang="en-US" dirty="0" smtClean="0"/>
              <a:t>taking </a:t>
            </a:r>
            <a:r>
              <a:rPr lang="en-US" dirty="0"/>
              <a:t>advantage of a situation or </a:t>
            </a:r>
            <a:r>
              <a:rPr lang="en-US" dirty="0" smtClean="0"/>
              <a:t>acting greedily</a:t>
            </a:r>
          </a:p>
          <a:p>
            <a:r>
              <a:rPr lang="en-US" dirty="0" smtClean="0"/>
              <a:t>Taking only </a:t>
            </a:r>
            <a:r>
              <a:rPr lang="en-US" dirty="0"/>
              <a:t>what we have </a:t>
            </a:r>
            <a:r>
              <a:rPr lang="en-US" dirty="0" smtClean="0"/>
              <a:t>earned</a:t>
            </a:r>
          </a:p>
          <a:p>
            <a:r>
              <a:rPr lang="en-US" dirty="0" smtClean="0"/>
              <a:t>Many possessions lead to many worries, and energy spent to maintain</a:t>
            </a:r>
            <a:r>
              <a:rPr lang="en-US" dirty="0"/>
              <a:t> </a:t>
            </a:r>
            <a:r>
              <a:rPr lang="en-US" dirty="0" smtClean="0"/>
              <a:t>the accumulated objects</a:t>
            </a:r>
          </a:p>
          <a:p>
            <a:r>
              <a:rPr lang="en-US" dirty="0" smtClean="0"/>
              <a:t>If we need more, the Universe will provide for us.</a:t>
            </a:r>
          </a:p>
          <a:p>
            <a:r>
              <a:rPr lang="en-US" dirty="0" smtClean="0"/>
              <a:t>Effects: acquiring the ability to see previous lives.  When everything is lost, what stays is the immortal Spirit, or Atman, which passes from one life to another, to another</a:t>
            </a:r>
            <a:r>
              <a:rPr lang="mr-IN" dirty="0" smtClean="0"/>
              <a:t>…</a:t>
            </a:r>
            <a:r>
              <a:rPr lang="en-US" dirty="0" smtClean="0"/>
              <a:t>.</a:t>
            </a:r>
          </a:p>
          <a:p>
            <a:endParaRPr lang="en-US" dirty="0"/>
          </a:p>
        </p:txBody>
      </p:sp>
      <p:sp>
        <p:nvSpPr>
          <p:cNvPr id="3" name="Title 2"/>
          <p:cNvSpPr>
            <a:spLocks noGrp="1"/>
          </p:cNvSpPr>
          <p:nvPr>
            <p:ph type="title"/>
          </p:nvPr>
        </p:nvSpPr>
        <p:spPr>
          <a:xfrm>
            <a:off x="457200" y="499591"/>
            <a:ext cx="8229600" cy="922436"/>
          </a:xfrm>
        </p:spPr>
        <p:txBody>
          <a:bodyPr>
            <a:normAutofit fontScale="90000"/>
          </a:bodyPr>
          <a:lstStyle/>
          <a:p>
            <a:r>
              <a:rPr lang="en-US" dirty="0" smtClean="0"/>
              <a:t>5. Aparigraha: Non-accumulation</a:t>
            </a:r>
            <a:r>
              <a:rPr lang="en-US" dirty="0"/>
              <a:t/>
            </a:r>
            <a:br>
              <a:rPr lang="en-US" dirty="0"/>
            </a:br>
            <a:endParaRPr lang="en-US" dirty="0"/>
          </a:p>
        </p:txBody>
      </p:sp>
      <p:pic>
        <p:nvPicPr>
          <p:cNvPr id="4" name="Picture 3" descr="businessperson-meditating-sm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475" y="3125500"/>
            <a:ext cx="1905000" cy="2019300"/>
          </a:xfrm>
          <a:prstGeom prst="rect">
            <a:avLst/>
          </a:prstGeom>
        </p:spPr>
      </p:pic>
      <p:pic>
        <p:nvPicPr>
          <p:cNvPr id="5" name="Picture 4"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34016311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4926531"/>
              </p:ext>
            </p:extLst>
          </p:nvPr>
        </p:nvGraphicFramePr>
        <p:xfrm>
          <a:off x="304800" y="609600"/>
          <a:ext cx="8645235" cy="602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logo-geneva 2017 ok.ps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9713768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971" y="2650125"/>
            <a:ext cx="5543229" cy="3833802"/>
          </a:xfrm>
        </p:spPr>
        <p:txBody>
          <a:bodyPr>
            <a:normAutofit/>
          </a:bodyPr>
          <a:lstStyle/>
          <a:p>
            <a:r>
              <a:rPr lang="en-US" dirty="0"/>
              <a:t>C</a:t>
            </a:r>
            <a:r>
              <a:rPr lang="en-US" dirty="0" smtClean="0"/>
              <a:t>leanliness</a:t>
            </a:r>
          </a:p>
          <a:p>
            <a:r>
              <a:rPr lang="en-US" dirty="0" smtClean="0"/>
              <a:t>Cleansing of  inner </a:t>
            </a:r>
            <a:r>
              <a:rPr lang="en-US" dirty="0"/>
              <a:t>and an outer </a:t>
            </a:r>
            <a:r>
              <a:rPr lang="en-US" dirty="0" smtClean="0"/>
              <a:t>aspects</a:t>
            </a:r>
          </a:p>
          <a:p>
            <a:r>
              <a:rPr lang="en-US" dirty="0" smtClean="0"/>
              <a:t>Cleansing the exterior: physical exercises or techniques of purification </a:t>
            </a:r>
          </a:p>
          <a:p>
            <a:r>
              <a:rPr lang="en-US" dirty="0" smtClean="0"/>
              <a:t>Cleansing the interior: clearing the mind of disturbing </a:t>
            </a:r>
            <a:r>
              <a:rPr lang="en-US" dirty="0"/>
              <a:t>emotions like hatred, passion, anger, lust, greed, delusion and pride</a:t>
            </a:r>
            <a:r>
              <a:rPr lang="en-US" dirty="0" smtClean="0"/>
              <a:t>.</a:t>
            </a:r>
          </a:p>
        </p:txBody>
      </p:sp>
      <p:sp>
        <p:nvSpPr>
          <p:cNvPr id="3" name="Title 2"/>
          <p:cNvSpPr>
            <a:spLocks noGrp="1"/>
          </p:cNvSpPr>
          <p:nvPr>
            <p:ph type="title"/>
          </p:nvPr>
        </p:nvSpPr>
        <p:spPr/>
        <p:txBody>
          <a:bodyPr>
            <a:normAutofit fontScale="90000"/>
          </a:bodyPr>
          <a:lstStyle/>
          <a:p>
            <a:r>
              <a:rPr lang="en-US" dirty="0" smtClean="0"/>
              <a:t>1. Saucha: Purity</a:t>
            </a:r>
            <a:r>
              <a:rPr lang="en-US" dirty="0"/>
              <a:t/>
            </a:r>
            <a:br>
              <a:rPr lang="en-US" dirty="0"/>
            </a:br>
            <a:endParaRPr lang="en-US" dirty="0"/>
          </a:p>
        </p:txBody>
      </p:sp>
      <p:pic>
        <p:nvPicPr>
          <p:cNvPr id="5" name="Picture 4" descr="wate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048" y="3518884"/>
            <a:ext cx="2569155" cy="1441043"/>
          </a:xfrm>
          <a:prstGeom prst="rect">
            <a:avLst/>
          </a:prstGeom>
        </p:spPr>
      </p:pic>
      <p:pic>
        <p:nvPicPr>
          <p:cNvPr id="6" name="Picture 5"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26350992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503" y="2172862"/>
            <a:ext cx="6036316" cy="4920340"/>
          </a:xfrm>
        </p:spPr>
        <p:txBody>
          <a:bodyPr>
            <a:normAutofit fontScale="92500"/>
          </a:bodyPr>
          <a:lstStyle/>
          <a:p>
            <a:r>
              <a:rPr lang="en-US" dirty="0" smtClean="0"/>
              <a:t>Modesty; being </a:t>
            </a:r>
            <a:r>
              <a:rPr lang="en-US" dirty="0"/>
              <a:t>content with what we </a:t>
            </a:r>
            <a:r>
              <a:rPr lang="en-US" dirty="0" smtClean="0"/>
              <a:t>have</a:t>
            </a:r>
          </a:p>
          <a:p>
            <a:r>
              <a:rPr lang="en-US" dirty="0" smtClean="0"/>
              <a:t>Acceptance of events we face, but preparing to transform what we can transform</a:t>
            </a:r>
          </a:p>
          <a:p>
            <a:r>
              <a:rPr lang="en-US" dirty="0"/>
              <a:t>E</a:t>
            </a:r>
            <a:r>
              <a:rPr lang="en-US" dirty="0" smtClean="0"/>
              <a:t>xperiencing </a:t>
            </a:r>
            <a:r>
              <a:rPr lang="en-US" dirty="0"/>
              <a:t>life’s difficulties </a:t>
            </a:r>
            <a:r>
              <a:rPr lang="en-US" dirty="0" smtClean="0"/>
              <a:t>- we have the opportunity to grow </a:t>
            </a:r>
          </a:p>
          <a:p>
            <a:r>
              <a:rPr lang="en-US" dirty="0" smtClean="0"/>
              <a:t>Understanding </a:t>
            </a:r>
            <a:r>
              <a:rPr lang="en-US" dirty="0"/>
              <a:t>that there is a purpose </a:t>
            </a:r>
            <a:r>
              <a:rPr lang="en-US" dirty="0" smtClean="0"/>
              <a:t>for everything, even if the whole picture is not revealed to us </a:t>
            </a:r>
          </a:p>
          <a:p>
            <a:r>
              <a:rPr lang="en-US" dirty="0"/>
              <a:t>B</a:t>
            </a:r>
            <a:r>
              <a:rPr lang="en-US" dirty="0" smtClean="0"/>
              <a:t>eing </a:t>
            </a:r>
            <a:r>
              <a:rPr lang="en-US" dirty="0"/>
              <a:t>happy with what we </a:t>
            </a:r>
            <a:r>
              <a:rPr lang="en-US" dirty="0" smtClean="0"/>
              <a:t>have, </a:t>
            </a:r>
            <a:r>
              <a:rPr lang="en-US" dirty="0"/>
              <a:t>rather than </a:t>
            </a:r>
            <a:r>
              <a:rPr lang="en-US" dirty="0" smtClean="0"/>
              <a:t>unhappy </a:t>
            </a:r>
            <a:r>
              <a:rPr lang="en-US" dirty="0"/>
              <a:t>about what we don't </a:t>
            </a:r>
            <a:r>
              <a:rPr lang="en-US" dirty="0" smtClean="0"/>
              <a:t>have</a:t>
            </a:r>
          </a:p>
          <a:p>
            <a:r>
              <a:rPr lang="en-US" dirty="0" smtClean="0"/>
              <a:t>Contentment is a inner quality not dependent on exterior circumstances </a:t>
            </a:r>
            <a:endParaRPr lang="en-US" dirty="0"/>
          </a:p>
        </p:txBody>
      </p:sp>
      <p:sp>
        <p:nvSpPr>
          <p:cNvPr id="3" name="Title 2"/>
          <p:cNvSpPr>
            <a:spLocks noGrp="1"/>
          </p:cNvSpPr>
          <p:nvPr>
            <p:ph type="title"/>
          </p:nvPr>
        </p:nvSpPr>
        <p:spPr/>
        <p:txBody>
          <a:bodyPr>
            <a:normAutofit fontScale="90000"/>
          </a:bodyPr>
          <a:lstStyle/>
          <a:p>
            <a:r>
              <a:rPr lang="en-US" dirty="0" smtClean="0"/>
              <a:t>2. Santosa: Contentment</a:t>
            </a:r>
            <a:r>
              <a:rPr lang="en-US" dirty="0"/>
              <a:t/>
            </a:r>
            <a:br>
              <a:rPr lang="en-US" dirty="0"/>
            </a:br>
            <a:endParaRPr lang="en-US" dirty="0"/>
          </a:p>
        </p:txBody>
      </p:sp>
      <p:pic>
        <p:nvPicPr>
          <p:cNvPr id="5" name="Picture 4" descr="logo-geneva 2017 ok.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pic>
        <p:nvPicPr>
          <p:cNvPr id="7" name="Picture 6" descr="smi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783" y="3106858"/>
            <a:ext cx="2099017" cy="2099017"/>
          </a:xfrm>
          <a:prstGeom prst="rect">
            <a:avLst/>
          </a:prstGeom>
        </p:spPr>
      </p:pic>
    </p:spTree>
    <p:extLst>
      <p:ext uri="{BB962C8B-B14F-4D97-AF65-F5344CB8AC3E}">
        <p14:creationId xmlns:p14="http://schemas.microsoft.com/office/powerpoint/2010/main" val="35794868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782" y="2067575"/>
            <a:ext cx="5996527" cy="4460751"/>
          </a:xfrm>
        </p:spPr>
        <p:txBody>
          <a:bodyPr>
            <a:normAutofit fontScale="92500"/>
          </a:bodyPr>
          <a:lstStyle/>
          <a:p>
            <a:r>
              <a:rPr lang="en-US" dirty="0" smtClean="0"/>
              <a:t>Disciplined </a:t>
            </a:r>
            <a:r>
              <a:rPr lang="en-US" dirty="0"/>
              <a:t>use of our energy </a:t>
            </a:r>
            <a:endParaRPr lang="en-US" dirty="0" smtClean="0"/>
          </a:p>
          <a:p>
            <a:r>
              <a:rPr lang="en-US" dirty="0" smtClean="0"/>
              <a:t>Literally to heat, put on a flame, being burned</a:t>
            </a:r>
          </a:p>
          <a:p>
            <a:r>
              <a:rPr lang="en-US" dirty="0" smtClean="0"/>
              <a:t>The conscious effort to accomplish a spiritual goal (ultimate goal is fusion with the Superior Consciousness) and burn </a:t>
            </a:r>
            <a:r>
              <a:rPr lang="en-US" dirty="0"/>
              <a:t>up all </a:t>
            </a:r>
            <a:r>
              <a:rPr lang="en-US" dirty="0" smtClean="0"/>
              <a:t>the inferior </a:t>
            </a:r>
            <a:r>
              <a:rPr lang="en-US" dirty="0"/>
              <a:t>desires that stand in our </a:t>
            </a:r>
            <a:r>
              <a:rPr lang="en-US" dirty="0" smtClean="0"/>
              <a:t>way</a:t>
            </a:r>
          </a:p>
          <a:p>
            <a:r>
              <a:rPr lang="en-US" dirty="0" smtClean="0"/>
              <a:t>This effort implies our transformation through the practice of the stages of yoga: following yama and nyiama, postures, pranayama, meditation, etc.</a:t>
            </a:r>
          </a:p>
          <a:p>
            <a:r>
              <a:rPr lang="en-US" dirty="0"/>
              <a:t>S</a:t>
            </a:r>
            <a:r>
              <a:rPr lang="en-US" dirty="0" smtClean="0"/>
              <a:t>uch efforts must be done whether the exterior conditions are good or not</a:t>
            </a:r>
            <a:endParaRPr lang="en-US" dirty="0"/>
          </a:p>
        </p:txBody>
      </p:sp>
      <p:sp>
        <p:nvSpPr>
          <p:cNvPr id="3" name="Title 2"/>
          <p:cNvSpPr>
            <a:spLocks noGrp="1"/>
          </p:cNvSpPr>
          <p:nvPr>
            <p:ph type="title"/>
          </p:nvPr>
        </p:nvSpPr>
        <p:spPr>
          <a:xfrm>
            <a:off x="498763" y="199782"/>
            <a:ext cx="8229600" cy="1252728"/>
          </a:xfrm>
        </p:spPr>
        <p:txBody>
          <a:bodyPr>
            <a:normAutofit/>
          </a:bodyPr>
          <a:lstStyle/>
          <a:p>
            <a:r>
              <a:rPr lang="en-US" sz="4000" dirty="0" smtClean="0"/>
              <a:t>3. Tapas: Austerity</a:t>
            </a:r>
            <a:endParaRPr lang="en-US" sz="4000" dirty="0"/>
          </a:p>
        </p:txBody>
      </p:sp>
      <p:pic>
        <p:nvPicPr>
          <p:cNvPr id="4" name="Picture 3" descr="effortsucc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622" y="3723051"/>
            <a:ext cx="2724159" cy="1286130"/>
          </a:xfrm>
          <a:prstGeom prst="rect">
            <a:avLst/>
          </a:prstGeom>
        </p:spPr>
      </p:pic>
      <p:pic>
        <p:nvPicPr>
          <p:cNvPr id="5" name="Picture 4"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36257161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815" y="2690714"/>
            <a:ext cx="6307998" cy="3993467"/>
          </a:xfrm>
        </p:spPr>
        <p:txBody>
          <a:bodyPr>
            <a:normAutofit lnSpcReduction="10000"/>
          </a:bodyPr>
          <a:lstStyle/>
          <a:p>
            <a:r>
              <a:rPr lang="en-US" dirty="0" smtClean="0"/>
              <a:t>Sva = Self; adhyaya = examination/study</a:t>
            </a:r>
          </a:p>
          <a:p>
            <a:r>
              <a:rPr lang="en-US" dirty="0" smtClean="0"/>
              <a:t>“Education for self-revelation” </a:t>
            </a:r>
          </a:p>
          <a:p>
            <a:r>
              <a:rPr lang="en-US" dirty="0" smtClean="0"/>
              <a:t>The study of sacred texts that give us reflections about the Self : Yoga-Sutra, Bhagavat-Gita, Siva Samhita, Hatha Yoga Pradipika, the Bible, the Koran, etc.</a:t>
            </a:r>
          </a:p>
          <a:p>
            <a:r>
              <a:rPr lang="en-US" dirty="0"/>
              <a:t>Any activity that cultivates self-reflective consciousness  </a:t>
            </a:r>
            <a:r>
              <a:rPr lang="en-US" dirty="0" smtClean="0"/>
              <a:t>and self</a:t>
            </a:r>
            <a:r>
              <a:rPr lang="en-US" dirty="0"/>
              <a:t>-awareness </a:t>
            </a:r>
            <a:endParaRPr lang="en-US" dirty="0" smtClean="0"/>
          </a:p>
          <a:p>
            <a:r>
              <a:rPr lang="en-US" dirty="0" smtClean="0"/>
              <a:t>“Know yourself and you will know the entire  universe”</a:t>
            </a:r>
            <a:endParaRPr lang="en-US" dirty="0"/>
          </a:p>
        </p:txBody>
      </p:sp>
      <p:sp>
        <p:nvSpPr>
          <p:cNvPr id="3" name="Title 2"/>
          <p:cNvSpPr>
            <a:spLocks noGrp="1"/>
          </p:cNvSpPr>
          <p:nvPr>
            <p:ph type="title"/>
          </p:nvPr>
        </p:nvSpPr>
        <p:spPr/>
        <p:txBody>
          <a:bodyPr>
            <a:normAutofit fontScale="90000"/>
          </a:bodyPr>
          <a:lstStyle/>
          <a:p>
            <a:r>
              <a:rPr lang="en-US" dirty="0" smtClean="0"/>
              <a:t>4. Svadhyaya: Self-study</a:t>
            </a:r>
            <a:r>
              <a:rPr lang="en-US" dirty="0"/>
              <a:t/>
            </a:r>
            <a:br>
              <a:rPr lang="en-US" dirty="0"/>
            </a:br>
            <a:endParaRPr lang="en-US" dirty="0"/>
          </a:p>
        </p:txBody>
      </p:sp>
      <p:pic>
        <p:nvPicPr>
          <p:cNvPr id="4" name="Picture 3" descr="open_boo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621" y="3602962"/>
            <a:ext cx="2689523" cy="1084485"/>
          </a:xfrm>
          <a:prstGeom prst="rect">
            <a:avLst/>
          </a:prstGeom>
        </p:spPr>
      </p:pic>
      <p:pic>
        <p:nvPicPr>
          <p:cNvPr id="5" name="Picture 4"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20490484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7575"/>
            <a:ext cx="4606294" cy="4411912"/>
          </a:xfrm>
        </p:spPr>
        <p:txBody>
          <a:bodyPr>
            <a:normAutofit/>
          </a:bodyPr>
          <a:lstStyle/>
          <a:p>
            <a:r>
              <a:rPr lang="en-US" dirty="0" smtClean="0"/>
              <a:t>Ishvara = last degree in a hierarchy, God, Superior Self Atman, Supreme Consciousness </a:t>
            </a:r>
            <a:endParaRPr lang="en-US" dirty="0"/>
          </a:p>
          <a:p>
            <a:r>
              <a:rPr lang="en-US" dirty="0" smtClean="0"/>
              <a:t>Pranidhana = continuous devotion</a:t>
            </a:r>
          </a:p>
          <a:p>
            <a:r>
              <a:rPr lang="en-US" dirty="0" smtClean="0"/>
              <a:t>To make a continuous effort to reach the state of Supreme Consciousness </a:t>
            </a:r>
          </a:p>
          <a:p>
            <a:r>
              <a:rPr lang="en-US" dirty="0"/>
              <a:t>T</a:t>
            </a:r>
            <a:r>
              <a:rPr lang="en-US" dirty="0" smtClean="0"/>
              <a:t>he </a:t>
            </a:r>
            <a:r>
              <a:rPr lang="en-US" dirty="0"/>
              <a:t>contemplation </a:t>
            </a:r>
            <a:r>
              <a:rPr lang="en-US" dirty="0" smtClean="0"/>
              <a:t>of Isvara/ Supreme </a:t>
            </a:r>
            <a:r>
              <a:rPr lang="en-US" dirty="0"/>
              <a:t>Consciousness </a:t>
            </a:r>
            <a:r>
              <a:rPr lang="en-US" dirty="0" smtClean="0"/>
              <a:t>in </a:t>
            </a:r>
            <a:r>
              <a:rPr lang="en-US" dirty="0"/>
              <a:t>order to become attuned to </a:t>
            </a:r>
            <a:r>
              <a:rPr lang="en-US" dirty="0" smtClean="0"/>
              <a:t>it.</a:t>
            </a:r>
            <a:endParaRPr lang="en-US" dirty="0"/>
          </a:p>
        </p:txBody>
      </p:sp>
      <p:sp>
        <p:nvSpPr>
          <p:cNvPr id="3" name="Title 2"/>
          <p:cNvSpPr>
            <a:spLocks noGrp="1"/>
          </p:cNvSpPr>
          <p:nvPr>
            <p:ph type="title"/>
          </p:nvPr>
        </p:nvSpPr>
        <p:spPr>
          <a:xfrm>
            <a:off x="457200" y="533689"/>
            <a:ext cx="8229600" cy="1252728"/>
          </a:xfrm>
        </p:spPr>
        <p:txBody>
          <a:bodyPr>
            <a:normAutofit fontScale="90000"/>
          </a:bodyPr>
          <a:lstStyle/>
          <a:p>
            <a:r>
              <a:rPr lang="en-US" dirty="0" smtClean="0"/>
              <a:t>5. Isvarapranidhana: Celebration </a:t>
            </a:r>
            <a:r>
              <a:rPr lang="en-US" dirty="0"/>
              <a:t>of the </a:t>
            </a:r>
            <a:r>
              <a:rPr lang="en-US" dirty="0" smtClean="0"/>
              <a:t>Supreme </a:t>
            </a:r>
            <a:r>
              <a:rPr lang="en-US" dirty="0"/>
              <a:t>Consciousness </a:t>
            </a:r>
            <a:br>
              <a:rPr lang="en-US" dirty="0"/>
            </a:br>
            <a:endParaRPr lang="en-US" dirty="0"/>
          </a:p>
        </p:txBody>
      </p:sp>
      <p:pic>
        <p:nvPicPr>
          <p:cNvPr id="5" name="Picture 4" descr="logo-geneva 2017 ok.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pic>
        <p:nvPicPr>
          <p:cNvPr id="6" name="Picture 5" descr="Soa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240" y="3288824"/>
            <a:ext cx="2612476" cy="1721859"/>
          </a:xfrm>
          <a:prstGeom prst="rect">
            <a:avLst/>
          </a:prstGeom>
        </p:spPr>
      </p:pic>
    </p:spTree>
    <p:extLst>
      <p:ext uri="{BB962C8B-B14F-4D97-AF65-F5344CB8AC3E}">
        <p14:creationId xmlns:p14="http://schemas.microsoft.com/office/powerpoint/2010/main" val="30494010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236" y="2173805"/>
            <a:ext cx="5355234" cy="2718779"/>
          </a:xfrm>
        </p:spPr>
        <p:txBody>
          <a:bodyPr>
            <a:normAutofit/>
          </a:bodyPr>
          <a:lstStyle/>
          <a:p>
            <a:r>
              <a:rPr lang="en-US" dirty="0" smtClean="0"/>
              <a:t>Asana = simultaneous effort of our body, mind and soul to vibrate in unison with the infinity. </a:t>
            </a:r>
          </a:p>
          <a:p>
            <a:r>
              <a:rPr lang="en-US" dirty="0" smtClean="0"/>
              <a:t>Through resonance in our body, we receive specific energy from the Universe.</a:t>
            </a:r>
          </a:p>
          <a:p>
            <a:endParaRPr lang="en-US" dirty="0"/>
          </a:p>
        </p:txBody>
      </p:sp>
      <p:sp>
        <p:nvSpPr>
          <p:cNvPr id="3" name="Title 2"/>
          <p:cNvSpPr>
            <a:spLocks noGrp="1"/>
          </p:cNvSpPr>
          <p:nvPr>
            <p:ph type="title"/>
          </p:nvPr>
        </p:nvSpPr>
        <p:spPr>
          <a:xfrm>
            <a:off x="457200" y="338328"/>
            <a:ext cx="8188184" cy="1252728"/>
          </a:xfrm>
        </p:spPr>
        <p:txBody>
          <a:bodyPr/>
          <a:lstStyle/>
          <a:p>
            <a:r>
              <a:rPr lang="en-US" dirty="0" smtClean="0"/>
              <a:t>Postures </a:t>
            </a:r>
            <a:endParaRPr lang="en-US" dirty="0"/>
          </a:p>
        </p:txBody>
      </p:sp>
      <p:pic>
        <p:nvPicPr>
          <p:cNvPr id="4" name="Picture 3" descr="yogaintegral-geneve-Bhujangangasana-e1440494964266-1024x5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42" y="4721235"/>
            <a:ext cx="3798695" cy="2136766"/>
          </a:xfrm>
          <a:prstGeom prst="rect">
            <a:avLst/>
          </a:prstGeom>
        </p:spPr>
      </p:pic>
      <p:pic>
        <p:nvPicPr>
          <p:cNvPr id="5" name="Picture 4" descr="diapazon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434" y="2816477"/>
            <a:ext cx="2971644" cy="1433436"/>
          </a:xfrm>
          <a:prstGeom prst="rect">
            <a:avLst/>
          </a:prstGeom>
        </p:spPr>
      </p:pic>
      <p:pic>
        <p:nvPicPr>
          <p:cNvPr id="6" name="Picture 5" descr="pian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2434" y="4249913"/>
            <a:ext cx="2971644" cy="2608087"/>
          </a:xfrm>
          <a:prstGeom prst="rect">
            <a:avLst/>
          </a:prstGeom>
        </p:spPr>
      </p:pic>
      <p:pic>
        <p:nvPicPr>
          <p:cNvPr id="7" name="Picture 6" descr="logo-geneva 2017 ok.ps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20241624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Postures </a:t>
            </a:r>
            <a:endParaRPr lang="en-US" dirty="0"/>
          </a:p>
        </p:txBody>
      </p:sp>
      <p:sp>
        <p:nvSpPr>
          <p:cNvPr id="5" name="Content Placeholder 4"/>
          <p:cNvSpPr>
            <a:spLocks noGrp="1"/>
          </p:cNvSpPr>
          <p:nvPr>
            <p:ph idx="1"/>
          </p:nvPr>
        </p:nvSpPr>
        <p:spPr>
          <a:xfrm>
            <a:off x="696566" y="2311777"/>
            <a:ext cx="4347116" cy="4074868"/>
          </a:xfrm>
        </p:spPr>
        <p:txBody>
          <a:bodyPr/>
          <a:lstStyle/>
          <a:p>
            <a:r>
              <a:rPr lang="en-US" dirty="0"/>
              <a:t>Our brain </a:t>
            </a:r>
            <a:r>
              <a:rPr lang="en-US" dirty="0" smtClean="0"/>
              <a:t>receives </a:t>
            </a:r>
            <a:r>
              <a:rPr lang="en-US" dirty="0"/>
              <a:t>impulses from </a:t>
            </a:r>
            <a:r>
              <a:rPr lang="en-US" dirty="0" smtClean="0"/>
              <a:t>stretching the tendons </a:t>
            </a:r>
            <a:r>
              <a:rPr lang="en-US" dirty="0"/>
              <a:t>and muscles and </a:t>
            </a:r>
            <a:r>
              <a:rPr lang="en-US" dirty="0" smtClean="0"/>
              <a:t>transforms </a:t>
            </a:r>
            <a:r>
              <a:rPr lang="en-US" dirty="0"/>
              <a:t>the inner state, acting on the level of the </a:t>
            </a:r>
            <a:r>
              <a:rPr lang="en-US" dirty="0" smtClean="0"/>
              <a:t>subconscious</a:t>
            </a:r>
            <a:endParaRPr lang="en-US" dirty="0"/>
          </a:p>
          <a:p>
            <a:endParaRPr lang="en-US" dirty="0"/>
          </a:p>
        </p:txBody>
      </p:sp>
      <p:pic>
        <p:nvPicPr>
          <p:cNvPr id="8" name="Picture 7" descr="postu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57" y="4165489"/>
            <a:ext cx="6109059" cy="2692511"/>
          </a:xfrm>
          <a:prstGeom prst="rect">
            <a:avLst/>
          </a:prstGeom>
        </p:spPr>
      </p:pic>
      <p:pic>
        <p:nvPicPr>
          <p:cNvPr id="6" name="Picture 5"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pic>
        <p:nvPicPr>
          <p:cNvPr id="2" name="Picture 1" descr="Correct-Postu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2539" y="3274093"/>
            <a:ext cx="2084261" cy="2938808"/>
          </a:xfrm>
          <a:prstGeom prst="rect">
            <a:avLst/>
          </a:prstGeom>
        </p:spPr>
      </p:pic>
    </p:spTree>
    <p:extLst>
      <p:ext uri="{BB962C8B-B14F-4D97-AF65-F5344CB8AC3E}">
        <p14:creationId xmlns:p14="http://schemas.microsoft.com/office/powerpoint/2010/main" val="457707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412231"/>
            <a:ext cx="7408333" cy="3960860"/>
          </a:xfrm>
        </p:spPr>
        <p:txBody>
          <a:bodyPr>
            <a:normAutofit/>
          </a:bodyPr>
          <a:lstStyle/>
          <a:p>
            <a:r>
              <a:rPr lang="en-US" dirty="0" smtClean="0"/>
              <a:t>400 </a:t>
            </a:r>
            <a:r>
              <a:rPr lang="en-US" dirty="0"/>
              <a:t>years BC (5000 BC- 50 AC)</a:t>
            </a:r>
          </a:p>
          <a:p>
            <a:r>
              <a:rPr lang="en-US" dirty="0" smtClean="0"/>
              <a:t>collection </a:t>
            </a:r>
            <a:r>
              <a:rPr lang="en-US" dirty="0"/>
              <a:t>of 196 sutras (aphorisms</a:t>
            </a:r>
            <a:r>
              <a:rPr lang="en-US" dirty="0" smtClean="0"/>
              <a:t>) </a:t>
            </a:r>
            <a:endParaRPr lang="en-US" dirty="0"/>
          </a:p>
          <a:p>
            <a:r>
              <a:rPr lang="en-US" dirty="0"/>
              <a:t>c</a:t>
            </a:r>
            <a:r>
              <a:rPr lang="en-US" dirty="0" smtClean="0"/>
              <a:t>onsidered to be the </a:t>
            </a:r>
            <a:r>
              <a:rPr lang="en-US" dirty="0"/>
              <a:t>most </a:t>
            </a:r>
            <a:r>
              <a:rPr lang="en-US" dirty="0" smtClean="0"/>
              <a:t>scientific </a:t>
            </a:r>
            <a:r>
              <a:rPr lang="en-US" dirty="0"/>
              <a:t>and precise text about yoga ever written</a:t>
            </a:r>
          </a:p>
          <a:p>
            <a:r>
              <a:rPr lang="en-US" dirty="0" smtClean="0"/>
              <a:t>Contains four chapters:</a:t>
            </a:r>
          </a:p>
          <a:p>
            <a:pPr marL="759143" lvl="1" indent="-457200">
              <a:buFont typeface="+mj-lt"/>
              <a:buAutoNum type="arabicPeriod"/>
            </a:pPr>
            <a:r>
              <a:rPr lang="en-US" dirty="0" smtClean="0"/>
              <a:t>Samadhi </a:t>
            </a:r>
            <a:r>
              <a:rPr lang="en-US" dirty="0"/>
              <a:t>Pada (</a:t>
            </a:r>
            <a:r>
              <a:rPr lang="en-US" dirty="0" smtClean="0"/>
              <a:t>super-consciousness)</a:t>
            </a:r>
          </a:p>
          <a:p>
            <a:pPr marL="759143" lvl="1" indent="-457200">
              <a:buFont typeface="+mj-lt"/>
              <a:buAutoNum type="arabicPeriod"/>
            </a:pPr>
            <a:r>
              <a:rPr lang="en-US" dirty="0" smtClean="0"/>
              <a:t>Sadhana </a:t>
            </a:r>
            <a:r>
              <a:rPr lang="en-US" dirty="0"/>
              <a:t>(</a:t>
            </a:r>
            <a:r>
              <a:rPr lang="en-US" dirty="0" smtClean="0"/>
              <a:t>practice)</a:t>
            </a:r>
          </a:p>
          <a:p>
            <a:pPr marL="759143" lvl="1" indent="-457200">
              <a:buFont typeface="+mj-lt"/>
              <a:buAutoNum type="arabicPeriod"/>
            </a:pPr>
            <a:r>
              <a:rPr lang="en-US" dirty="0" smtClean="0"/>
              <a:t>Vibhuti </a:t>
            </a:r>
            <a:r>
              <a:rPr lang="en-US" dirty="0"/>
              <a:t>(psychic </a:t>
            </a:r>
            <a:r>
              <a:rPr lang="en-US" dirty="0" smtClean="0"/>
              <a:t>power)</a:t>
            </a:r>
          </a:p>
          <a:p>
            <a:pPr marL="759143" lvl="1" indent="-457200">
              <a:buFont typeface="+mj-lt"/>
              <a:buAutoNum type="arabicPeriod"/>
            </a:pPr>
            <a:r>
              <a:rPr lang="en-US" dirty="0" smtClean="0"/>
              <a:t>Kaivaly </a:t>
            </a:r>
            <a:r>
              <a:rPr lang="en-US" dirty="0"/>
              <a:t>(</a:t>
            </a:r>
            <a:r>
              <a:rPr lang="en-US" dirty="0" smtClean="0"/>
              <a:t>non-duality</a:t>
            </a:r>
            <a:r>
              <a:rPr lang="en-US" dirty="0"/>
              <a:t>)</a:t>
            </a:r>
          </a:p>
          <a:p>
            <a:endParaRPr lang="en-US" dirty="0"/>
          </a:p>
        </p:txBody>
      </p:sp>
      <p:sp>
        <p:nvSpPr>
          <p:cNvPr id="3" name="Title 2"/>
          <p:cNvSpPr>
            <a:spLocks noGrp="1"/>
          </p:cNvSpPr>
          <p:nvPr>
            <p:ph type="title"/>
          </p:nvPr>
        </p:nvSpPr>
        <p:spPr/>
        <p:txBody>
          <a:bodyPr/>
          <a:lstStyle/>
          <a:p>
            <a:r>
              <a:rPr lang="en-US" dirty="0"/>
              <a:t>Yoga </a:t>
            </a:r>
            <a:r>
              <a:rPr lang="en-US" dirty="0" smtClean="0"/>
              <a:t>Sutra: Patanjali</a:t>
            </a:r>
            <a:endParaRPr lang="en-US" dirty="0"/>
          </a:p>
        </p:txBody>
      </p:sp>
      <p:pic>
        <p:nvPicPr>
          <p:cNvPr id="5" name="Picture 4" descr="logo-geneva 2017 ok.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36847844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5377103"/>
            <a:ext cx="7408333" cy="1052680"/>
          </a:xfrm>
        </p:spPr>
        <p:txBody>
          <a:bodyPr>
            <a:normAutofit/>
          </a:bodyPr>
          <a:lstStyle/>
          <a:p>
            <a:pPr marL="0" indent="0" algn="ctr">
              <a:buNone/>
            </a:pPr>
            <a:r>
              <a:rPr lang="en-US" sz="4000" dirty="0" smtClean="0"/>
              <a:t>www.yogaintegral.ch</a:t>
            </a:r>
            <a:endParaRPr lang="en-US" sz="4000" dirty="0"/>
          </a:p>
        </p:txBody>
      </p:sp>
      <p:sp>
        <p:nvSpPr>
          <p:cNvPr id="3" name="Title 2"/>
          <p:cNvSpPr>
            <a:spLocks noGrp="1"/>
          </p:cNvSpPr>
          <p:nvPr>
            <p:ph type="title"/>
          </p:nvPr>
        </p:nvSpPr>
        <p:spPr/>
        <p:txBody>
          <a:bodyPr/>
          <a:lstStyle/>
          <a:p>
            <a:r>
              <a:rPr lang="en-US" dirty="0" smtClean="0"/>
              <a:t>Thank you !</a:t>
            </a:r>
            <a:endParaRPr lang="en-US" dirty="0"/>
          </a:p>
        </p:txBody>
      </p:sp>
      <p:pic>
        <p:nvPicPr>
          <p:cNvPr id="4" name="Picture 3" descr="logo-geneva 2017 ok.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49" y="2651070"/>
            <a:ext cx="6962302" cy="2320767"/>
          </a:xfrm>
          <a:prstGeom prst="rect">
            <a:avLst/>
          </a:prstGeom>
        </p:spPr>
      </p:pic>
    </p:spTree>
    <p:extLst>
      <p:ext uri="{BB962C8B-B14F-4D97-AF65-F5344CB8AC3E}">
        <p14:creationId xmlns:p14="http://schemas.microsoft.com/office/powerpoint/2010/main" val="11843127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669915"/>
          </a:xfrm>
        </p:spPr>
        <p:txBody>
          <a:bodyPr>
            <a:normAutofit fontScale="70000" lnSpcReduction="20000"/>
          </a:bodyPr>
          <a:lstStyle/>
          <a:p>
            <a:pPr marL="0" indent="0" algn="ctr">
              <a:buNone/>
            </a:pPr>
            <a:r>
              <a:rPr lang="en-US" sz="3300" dirty="0" smtClean="0"/>
              <a:t>“Yogas </a:t>
            </a:r>
            <a:r>
              <a:rPr lang="en-US" sz="3300" dirty="0"/>
              <a:t>chitta vritti nirodhah</a:t>
            </a:r>
            <a:r>
              <a:rPr lang="en-US" sz="3300" dirty="0" smtClean="0"/>
              <a:t>”</a:t>
            </a:r>
            <a:endParaRPr lang="en-US" sz="3300" dirty="0"/>
          </a:p>
          <a:p>
            <a:pPr marL="0" indent="0" algn="ctr">
              <a:buNone/>
            </a:pPr>
            <a:endParaRPr lang="en-US" sz="3300" dirty="0" smtClean="0"/>
          </a:p>
          <a:p>
            <a:pPr marL="0" indent="0" algn="ctr">
              <a:buNone/>
            </a:pPr>
            <a:r>
              <a:rPr lang="en-US" sz="3300" dirty="0" smtClean="0"/>
              <a:t>Or:</a:t>
            </a:r>
            <a:endParaRPr lang="en-US" sz="3300" dirty="0"/>
          </a:p>
          <a:p>
            <a:pPr marL="0" indent="0" algn="ctr">
              <a:buNone/>
            </a:pPr>
            <a:endParaRPr lang="en-US" sz="3300" dirty="0"/>
          </a:p>
          <a:p>
            <a:pPr marL="0" indent="0" algn="ctr">
              <a:buNone/>
            </a:pPr>
            <a:r>
              <a:rPr lang="en-US" sz="3300" dirty="0" smtClean="0"/>
              <a:t>“Yoga </a:t>
            </a:r>
            <a:r>
              <a:rPr lang="en-US" sz="3300" dirty="0"/>
              <a:t>is the </a:t>
            </a:r>
            <a:r>
              <a:rPr lang="en-US" sz="3300" dirty="0" smtClean="0"/>
              <a:t>stopping/controlling  </a:t>
            </a:r>
            <a:r>
              <a:rPr lang="en-US" sz="3300" dirty="0"/>
              <a:t>of the </a:t>
            </a:r>
            <a:r>
              <a:rPr lang="en-US" sz="3300" dirty="0" smtClean="0"/>
              <a:t>fluctuation </a:t>
            </a:r>
            <a:r>
              <a:rPr lang="en-US" sz="3300" dirty="0"/>
              <a:t>of the </a:t>
            </a:r>
            <a:r>
              <a:rPr lang="en-US" sz="3300" dirty="0" smtClean="0"/>
              <a:t>mind.”</a:t>
            </a:r>
          </a:p>
          <a:p>
            <a:endParaRPr lang="en-US" dirty="0"/>
          </a:p>
          <a:p>
            <a:endParaRPr lang="en-US" dirty="0" smtClean="0"/>
          </a:p>
          <a:p>
            <a:r>
              <a:rPr lang="en-US" dirty="0"/>
              <a:t>c</a:t>
            </a:r>
            <a:r>
              <a:rPr lang="en-US" dirty="0" smtClean="0"/>
              <a:t>hitta </a:t>
            </a:r>
            <a:r>
              <a:rPr lang="en-US" dirty="0"/>
              <a:t>=</a:t>
            </a:r>
            <a:r>
              <a:rPr lang="en-US" dirty="0" smtClean="0"/>
              <a:t> mind </a:t>
            </a:r>
          </a:p>
          <a:p>
            <a:r>
              <a:rPr lang="en-US" dirty="0" smtClean="0"/>
              <a:t>vrittis </a:t>
            </a:r>
            <a:r>
              <a:rPr lang="en-US" dirty="0"/>
              <a:t>=</a:t>
            </a:r>
            <a:r>
              <a:rPr lang="en-US" dirty="0" smtClean="0"/>
              <a:t> fluctuation /modification of the mind </a:t>
            </a:r>
          </a:p>
          <a:p>
            <a:r>
              <a:rPr lang="en-US" dirty="0" smtClean="0"/>
              <a:t>nirodhah = control</a:t>
            </a:r>
            <a:endParaRPr lang="en-US" dirty="0"/>
          </a:p>
        </p:txBody>
      </p:sp>
      <p:sp>
        <p:nvSpPr>
          <p:cNvPr id="3" name="Title 2"/>
          <p:cNvSpPr>
            <a:spLocks noGrp="1"/>
          </p:cNvSpPr>
          <p:nvPr>
            <p:ph type="title"/>
          </p:nvPr>
        </p:nvSpPr>
        <p:spPr/>
        <p:txBody>
          <a:bodyPr/>
          <a:lstStyle/>
          <a:p>
            <a:r>
              <a:rPr lang="en-US" dirty="0" smtClean="0"/>
              <a:t>Patanjali’s definition of Yoga</a:t>
            </a:r>
            <a:endParaRPr lang="en-US" dirty="0"/>
          </a:p>
        </p:txBody>
      </p:sp>
      <p:pic>
        <p:nvPicPr>
          <p:cNvPr id="7" name="Picture 6" descr="logo-geneva 2017 ok.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17375633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636" y="2015980"/>
            <a:ext cx="4082546" cy="4444473"/>
          </a:xfrm>
        </p:spPr>
        <p:txBody>
          <a:bodyPr>
            <a:normAutofit fontScale="92500" lnSpcReduction="10000"/>
          </a:bodyPr>
          <a:lstStyle/>
          <a:p>
            <a:pPr marL="0" indent="0" algn="ctr">
              <a:buNone/>
            </a:pPr>
            <a:r>
              <a:rPr lang="en-US" b="1" i="1" dirty="0" smtClean="0"/>
              <a:t>Exo</a:t>
            </a:r>
            <a:r>
              <a:rPr lang="en-US" b="1" dirty="0" smtClean="0"/>
              <a:t>teric (exterior) stages of yoga: </a:t>
            </a:r>
            <a:r>
              <a:rPr lang="en-US" b="1" u="sng" dirty="0" smtClean="0"/>
              <a:t>Bahiranga</a:t>
            </a:r>
          </a:p>
          <a:p>
            <a:pPr marL="0" indent="0">
              <a:buNone/>
            </a:pPr>
            <a:endParaRPr lang="en-US" b="1" dirty="0" smtClean="0"/>
          </a:p>
          <a:p>
            <a:pPr marL="457200" indent="-457200">
              <a:buFont typeface="+mj-lt"/>
              <a:buAutoNum type="arabicPeriod"/>
            </a:pPr>
            <a:r>
              <a:rPr lang="en-US" b="1" dirty="0" smtClean="0"/>
              <a:t>Yama </a:t>
            </a:r>
            <a:r>
              <a:rPr lang="en-US" dirty="0" smtClean="0"/>
              <a:t>– the social code – attitudes and rules of interaction with </a:t>
            </a:r>
            <a:r>
              <a:rPr lang="en-US" b="1" dirty="0" smtClean="0"/>
              <a:t>others</a:t>
            </a:r>
          </a:p>
          <a:p>
            <a:pPr marL="457200" indent="-457200">
              <a:buFont typeface="+mj-lt"/>
              <a:buAutoNum type="arabicPeriod"/>
            </a:pPr>
            <a:r>
              <a:rPr lang="en-US" b="1" dirty="0" smtClean="0"/>
              <a:t>Niyama</a:t>
            </a:r>
            <a:r>
              <a:rPr lang="en-US" dirty="0" smtClean="0"/>
              <a:t> – the personal code - attitudes and rules to adopt for </a:t>
            </a:r>
            <a:r>
              <a:rPr lang="en-US" b="1" dirty="0" smtClean="0"/>
              <a:t>ourselves</a:t>
            </a:r>
            <a:r>
              <a:rPr lang="en-US" dirty="0" smtClean="0"/>
              <a:t> </a:t>
            </a:r>
          </a:p>
          <a:p>
            <a:pPr marL="457200" indent="-457200">
              <a:buFont typeface="+mj-lt"/>
              <a:buAutoNum type="arabicPeriod"/>
            </a:pPr>
            <a:r>
              <a:rPr lang="en-US" b="1" dirty="0" smtClean="0"/>
              <a:t>Asanas </a:t>
            </a:r>
            <a:r>
              <a:rPr lang="en-US" dirty="0" smtClean="0"/>
              <a:t>– physical postures</a:t>
            </a:r>
          </a:p>
          <a:p>
            <a:pPr marL="457200" indent="-457200">
              <a:buFont typeface="+mj-lt"/>
              <a:buAutoNum type="arabicPeriod"/>
            </a:pPr>
            <a:r>
              <a:rPr lang="en-US" b="1" dirty="0" smtClean="0"/>
              <a:t>Pranayama </a:t>
            </a:r>
            <a:r>
              <a:rPr lang="en-US" dirty="0" smtClean="0"/>
              <a:t>– breath control</a:t>
            </a:r>
          </a:p>
          <a:p>
            <a:pPr marL="457200" indent="-457200">
              <a:buFont typeface="+mj-lt"/>
              <a:buAutoNum type="arabicPeriod"/>
            </a:pPr>
            <a:r>
              <a:rPr lang="en-US" b="1" dirty="0" smtClean="0"/>
              <a:t>Pratyahara </a:t>
            </a:r>
            <a:r>
              <a:rPr lang="en-US" dirty="0"/>
              <a:t>– withdrawing the </a:t>
            </a:r>
            <a:r>
              <a:rPr lang="en-US" dirty="0" smtClean="0"/>
              <a:t>senses</a:t>
            </a:r>
            <a:endParaRPr lang="en-US" b="1" dirty="0" smtClean="0"/>
          </a:p>
        </p:txBody>
      </p:sp>
      <p:sp>
        <p:nvSpPr>
          <p:cNvPr id="3" name="Title 2"/>
          <p:cNvSpPr>
            <a:spLocks noGrp="1"/>
          </p:cNvSpPr>
          <p:nvPr>
            <p:ph type="title"/>
          </p:nvPr>
        </p:nvSpPr>
        <p:spPr/>
        <p:txBody>
          <a:bodyPr/>
          <a:lstStyle/>
          <a:p>
            <a:r>
              <a:rPr lang="en-US" dirty="0" smtClean="0"/>
              <a:t>Patanjali’s Stages of Yoga</a:t>
            </a:r>
            <a:endParaRPr lang="en-US" dirty="0"/>
          </a:p>
        </p:txBody>
      </p:sp>
      <p:sp>
        <p:nvSpPr>
          <p:cNvPr id="4" name="Content Placeholder 1"/>
          <p:cNvSpPr txBox="1">
            <a:spLocks/>
          </p:cNvSpPr>
          <p:nvPr/>
        </p:nvSpPr>
        <p:spPr>
          <a:xfrm>
            <a:off x="5001491" y="2791836"/>
            <a:ext cx="3685309" cy="377522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sz="2200" b="1" i="1" dirty="0" smtClean="0"/>
              <a:t>Eso</a:t>
            </a:r>
            <a:r>
              <a:rPr lang="en-US" sz="2200" b="1" dirty="0" smtClean="0"/>
              <a:t>teric (interior) stages of yoga: </a:t>
            </a:r>
            <a:r>
              <a:rPr lang="en-US" sz="2200" b="1" u="sng" dirty="0" smtClean="0"/>
              <a:t>Antaranga</a:t>
            </a:r>
          </a:p>
          <a:p>
            <a:pPr marL="0" indent="0" algn="ctr">
              <a:buFont typeface="Symbol" pitchFamily="18" charset="2"/>
              <a:buNone/>
            </a:pPr>
            <a:endParaRPr lang="en-US" sz="2200" b="1" dirty="0"/>
          </a:p>
          <a:p>
            <a:pPr marL="0" indent="0">
              <a:buNone/>
            </a:pPr>
            <a:r>
              <a:rPr lang="en-US" sz="2200" b="1" dirty="0">
                <a:solidFill>
                  <a:schemeClr val="accent1"/>
                </a:solidFill>
              </a:rPr>
              <a:t>6</a:t>
            </a:r>
            <a:r>
              <a:rPr lang="en-US" sz="2200" b="1" dirty="0" smtClean="0">
                <a:solidFill>
                  <a:schemeClr val="accent1"/>
                </a:solidFill>
              </a:rPr>
              <a:t>. </a:t>
            </a:r>
            <a:r>
              <a:rPr lang="en-US" sz="2200" b="1" dirty="0"/>
              <a:t>Dharana </a:t>
            </a:r>
            <a:r>
              <a:rPr lang="en-US" sz="2000" dirty="0"/>
              <a:t>– </a:t>
            </a:r>
            <a:r>
              <a:rPr lang="en-US" sz="2200" dirty="0"/>
              <a:t>concentration of the mind</a:t>
            </a:r>
          </a:p>
          <a:p>
            <a:pPr marL="0" indent="0">
              <a:buNone/>
            </a:pPr>
            <a:r>
              <a:rPr lang="en-US" sz="2200" b="1" dirty="0">
                <a:solidFill>
                  <a:schemeClr val="accent1"/>
                </a:solidFill>
              </a:rPr>
              <a:t>7</a:t>
            </a:r>
            <a:r>
              <a:rPr lang="en-US" sz="2200" b="1" dirty="0" smtClean="0">
                <a:solidFill>
                  <a:schemeClr val="accent1"/>
                </a:solidFill>
              </a:rPr>
              <a:t>. </a:t>
            </a:r>
            <a:r>
              <a:rPr lang="en-US" sz="2200" b="1" dirty="0"/>
              <a:t>Dhyana </a:t>
            </a:r>
            <a:r>
              <a:rPr lang="en-US" sz="2200" dirty="0"/>
              <a:t>– meditation</a:t>
            </a:r>
          </a:p>
          <a:p>
            <a:pPr marL="0" indent="0">
              <a:buNone/>
            </a:pPr>
            <a:r>
              <a:rPr lang="en-US" sz="2200" b="1" dirty="0">
                <a:solidFill>
                  <a:schemeClr val="accent1"/>
                </a:solidFill>
              </a:rPr>
              <a:t>8</a:t>
            </a:r>
            <a:r>
              <a:rPr lang="en-US" sz="2200" b="1" dirty="0" smtClean="0">
                <a:solidFill>
                  <a:schemeClr val="accent1"/>
                </a:solidFill>
              </a:rPr>
              <a:t>. </a:t>
            </a:r>
            <a:r>
              <a:rPr lang="en-US" sz="2200" b="1" dirty="0"/>
              <a:t>Samadhi </a:t>
            </a:r>
            <a:r>
              <a:rPr lang="mr-IN" sz="2200" dirty="0"/>
              <a:t>–</a:t>
            </a:r>
            <a:r>
              <a:rPr lang="en-US" sz="2200" dirty="0"/>
              <a:t> super-consciousness</a:t>
            </a:r>
          </a:p>
          <a:p>
            <a:pPr marL="0" indent="0" algn="ctr">
              <a:buFont typeface="Symbol" pitchFamily="18" charset="2"/>
              <a:buNone/>
            </a:pPr>
            <a:endParaRPr lang="en-US" sz="2200" b="1" dirty="0" smtClean="0"/>
          </a:p>
          <a:p>
            <a:pPr marL="0" indent="0" algn="ctr">
              <a:buFont typeface="Symbol" pitchFamily="18" charset="2"/>
              <a:buNone/>
            </a:pPr>
            <a:endParaRPr lang="en-US" sz="2200" b="1" dirty="0"/>
          </a:p>
        </p:txBody>
      </p:sp>
      <p:pic>
        <p:nvPicPr>
          <p:cNvPr id="6" name="Picture 5" descr="logo-geneva 2017 ok.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18062045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Yama: The social code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374568"/>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geneva 2017 ok.ps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823734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221" y="2378305"/>
            <a:ext cx="4616143" cy="2109509"/>
          </a:xfrm>
        </p:spPr>
        <p:txBody>
          <a:bodyPr>
            <a:normAutofit lnSpcReduction="10000"/>
          </a:bodyPr>
          <a:lstStyle/>
          <a:p>
            <a:r>
              <a:rPr lang="en-US" dirty="0" smtClean="0"/>
              <a:t>Not killing</a:t>
            </a:r>
          </a:p>
          <a:p>
            <a:r>
              <a:rPr lang="en-US" dirty="0" smtClean="0"/>
              <a:t>Not having violent thoughts</a:t>
            </a:r>
          </a:p>
          <a:p>
            <a:r>
              <a:rPr lang="en-US" dirty="0" smtClean="0"/>
              <a:t>Not having violent intentions</a:t>
            </a:r>
          </a:p>
          <a:p>
            <a:r>
              <a:rPr lang="en-US" dirty="0" smtClean="0"/>
              <a:t>Having a considerate attitude; not harming others</a:t>
            </a:r>
          </a:p>
        </p:txBody>
      </p:sp>
      <p:sp>
        <p:nvSpPr>
          <p:cNvPr id="3" name="Title 2"/>
          <p:cNvSpPr>
            <a:spLocks noGrp="1"/>
          </p:cNvSpPr>
          <p:nvPr>
            <p:ph type="title"/>
          </p:nvPr>
        </p:nvSpPr>
        <p:spPr>
          <a:xfrm>
            <a:off x="385349" y="372540"/>
            <a:ext cx="8229600" cy="1252728"/>
          </a:xfrm>
        </p:spPr>
        <p:txBody>
          <a:bodyPr>
            <a:normAutofit fontScale="90000"/>
          </a:bodyPr>
          <a:lstStyle/>
          <a:p>
            <a:r>
              <a:rPr lang="en-US" dirty="0" smtClean="0"/>
              <a:t>1. Ahimsa: Non-violence</a:t>
            </a:r>
            <a:r>
              <a:rPr lang="en-US" dirty="0"/>
              <a:t/>
            </a:r>
            <a:br>
              <a:rPr lang="en-US" dirty="0"/>
            </a:br>
            <a:endParaRPr lang="en-US" dirty="0"/>
          </a:p>
        </p:txBody>
      </p:sp>
      <p:pic>
        <p:nvPicPr>
          <p:cNvPr id="4" name="Picture 3" descr="lot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140" y="4909156"/>
            <a:ext cx="1316009" cy="1677911"/>
          </a:xfrm>
          <a:prstGeom prst="rect">
            <a:avLst/>
          </a:prstGeom>
        </p:spPr>
      </p:pic>
      <p:sp>
        <p:nvSpPr>
          <p:cNvPr id="9" name="Content Placeholder 1"/>
          <p:cNvSpPr txBox="1">
            <a:spLocks/>
          </p:cNvSpPr>
          <p:nvPr/>
        </p:nvSpPr>
        <p:spPr>
          <a:xfrm>
            <a:off x="4710545" y="2495888"/>
            <a:ext cx="4267200" cy="286254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t>Kindness; friendliness</a:t>
            </a:r>
          </a:p>
          <a:p>
            <a:r>
              <a:rPr lang="en-US" dirty="0" smtClean="0"/>
              <a:t>Thoughtful consideration of other people and things</a:t>
            </a:r>
          </a:p>
          <a:p>
            <a:r>
              <a:rPr lang="en-US" dirty="0" smtClean="0"/>
              <a:t>Love</a:t>
            </a:r>
          </a:p>
          <a:p>
            <a:r>
              <a:rPr lang="en-US" dirty="0" smtClean="0"/>
              <a:t>Effects of Ahimsa: eliminating violence around you</a:t>
            </a:r>
          </a:p>
        </p:txBody>
      </p:sp>
      <p:pic>
        <p:nvPicPr>
          <p:cNvPr id="8" name="Picture 7"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pic>
        <p:nvPicPr>
          <p:cNvPr id="6" name="Picture 5" descr="pisto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745" y="4767667"/>
            <a:ext cx="2784703" cy="1860181"/>
          </a:xfrm>
          <a:prstGeom prst="rect">
            <a:avLst/>
          </a:prstGeom>
        </p:spPr>
      </p:pic>
    </p:spTree>
    <p:extLst>
      <p:ext uri="{BB962C8B-B14F-4D97-AF65-F5344CB8AC3E}">
        <p14:creationId xmlns:p14="http://schemas.microsoft.com/office/powerpoint/2010/main" val="3653689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309" y="2051296"/>
            <a:ext cx="5861188" cy="5002066"/>
          </a:xfrm>
        </p:spPr>
        <p:txBody>
          <a:bodyPr>
            <a:normAutofit fontScale="85000" lnSpcReduction="10000"/>
          </a:bodyPr>
          <a:lstStyle/>
          <a:p>
            <a:r>
              <a:rPr lang="en-US" dirty="0" smtClean="0"/>
              <a:t>Not speaking the truth can misguide others and ourselves in the end</a:t>
            </a:r>
          </a:p>
          <a:p>
            <a:r>
              <a:rPr lang="en-US" dirty="0" smtClean="0"/>
              <a:t>If </a:t>
            </a:r>
            <a:r>
              <a:rPr lang="en-US" dirty="0"/>
              <a:t>speaking the truth has negative consequences for another, then it is better to say </a:t>
            </a:r>
            <a:r>
              <a:rPr lang="en-US" dirty="0" smtClean="0"/>
              <a:t>nothing (not breaking ahimsa - non-violence)</a:t>
            </a:r>
          </a:p>
          <a:p>
            <a:r>
              <a:rPr lang="en-US" dirty="0" smtClean="0"/>
              <a:t>The truth can be relative in our world of opposite poles or duality (there is always a bigger or another truth that takes the place of the previous one).</a:t>
            </a:r>
          </a:p>
          <a:p>
            <a:r>
              <a:rPr lang="en-US" dirty="0" smtClean="0"/>
              <a:t> Essentially the truth is one with our inner Consciousness – called Atman or </a:t>
            </a:r>
            <a:r>
              <a:rPr lang="en-US" dirty="0"/>
              <a:t>S</a:t>
            </a:r>
            <a:r>
              <a:rPr lang="en-US" dirty="0" smtClean="0"/>
              <a:t>uperior Self.</a:t>
            </a:r>
          </a:p>
          <a:p>
            <a:r>
              <a:rPr lang="en-US" dirty="0" smtClean="0"/>
              <a:t>Yoga Sutra: “The one who </a:t>
            </a:r>
            <a:r>
              <a:rPr lang="en-US" dirty="0"/>
              <a:t>constantly practices Satya </a:t>
            </a:r>
            <a:r>
              <a:rPr lang="en-US" dirty="0" smtClean="0"/>
              <a:t>acquires the results of his actions that depend completely on his will.”</a:t>
            </a:r>
          </a:p>
          <a:p>
            <a:r>
              <a:rPr lang="en-US" dirty="0" smtClean="0"/>
              <a:t>Vaksiddhi:  the power to materialize what we are saying.</a:t>
            </a:r>
            <a:endParaRPr lang="en-US" dirty="0"/>
          </a:p>
        </p:txBody>
      </p:sp>
      <p:sp>
        <p:nvSpPr>
          <p:cNvPr id="3" name="Title 2"/>
          <p:cNvSpPr>
            <a:spLocks noGrp="1"/>
          </p:cNvSpPr>
          <p:nvPr>
            <p:ph type="title"/>
          </p:nvPr>
        </p:nvSpPr>
        <p:spPr/>
        <p:txBody>
          <a:bodyPr>
            <a:normAutofit fontScale="90000"/>
          </a:bodyPr>
          <a:lstStyle/>
          <a:p>
            <a:r>
              <a:rPr lang="en-US" dirty="0" smtClean="0"/>
              <a:t>2. Satya: The </a:t>
            </a:r>
            <a:r>
              <a:rPr lang="en-US" dirty="0"/>
              <a:t>truth</a:t>
            </a:r>
            <a:br>
              <a:rPr lang="en-US" dirty="0"/>
            </a:br>
            <a:endParaRPr lang="en-US" dirty="0"/>
          </a:p>
        </p:txBody>
      </p:sp>
      <p:pic>
        <p:nvPicPr>
          <p:cNvPr id="5" name="Picture 4" descr="truth-or-lie-166ab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904" y="2800181"/>
            <a:ext cx="3258096" cy="2167576"/>
          </a:xfrm>
          <a:prstGeom prst="rect">
            <a:avLst/>
          </a:prstGeom>
        </p:spPr>
      </p:pic>
      <p:pic>
        <p:nvPicPr>
          <p:cNvPr id="6" name="Picture 5"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31986789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95498"/>
            <a:ext cx="5200868" cy="4562502"/>
          </a:xfrm>
        </p:spPr>
        <p:txBody>
          <a:bodyPr>
            <a:normAutofit fontScale="92500" lnSpcReduction="10000"/>
          </a:bodyPr>
          <a:lstStyle/>
          <a:p>
            <a:r>
              <a:rPr lang="en-US" dirty="0" smtClean="0"/>
              <a:t>Taking </a:t>
            </a:r>
            <a:r>
              <a:rPr lang="en-US" dirty="0"/>
              <a:t>nothing that does not belong to </a:t>
            </a:r>
            <a:r>
              <a:rPr lang="en-US" dirty="0" smtClean="0"/>
              <a:t>us</a:t>
            </a:r>
          </a:p>
          <a:p>
            <a:r>
              <a:rPr lang="en-US" dirty="0" smtClean="0"/>
              <a:t>Not taking what </a:t>
            </a:r>
            <a:r>
              <a:rPr lang="en-US" dirty="0"/>
              <a:t>belongs to another without permission, </a:t>
            </a:r>
            <a:r>
              <a:rPr lang="en-US" dirty="0" smtClean="0"/>
              <a:t>and not using </a:t>
            </a:r>
            <a:r>
              <a:rPr lang="en-US" dirty="0"/>
              <a:t>something for a different purpose to that intended, or beyond the time permitted by its </a:t>
            </a:r>
            <a:r>
              <a:rPr lang="en-US" dirty="0" smtClean="0"/>
              <a:t>owner</a:t>
            </a:r>
          </a:p>
          <a:p>
            <a:r>
              <a:rPr lang="en-US" dirty="0" smtClean="0"/>
              <a:t>If we  </a:t>
            </a:r>
            <a:r>
              <a:rPr lang="en-US" dirty="0"/>
              <a:t>ask for others’ time </a:t>
            </a:r>
            <a:r>
              <a:rPr lang="en-US" dirty="0" smtClean="0"/>
              <a:t>when it is not </a:t>
            </a:r>
            <a:r>
              <a:rPr lang="en-US" dirty="0"/>
              <a:t>freely </a:t>
            </a:r>
            <a:r>
              <a:rPr lang="en-US" dirty="0" smtClean="0"/>
              <a:t>given, it is, in </a:t>
            </a:r>
            <a:r>
              <a:rPr lang="en-US" dirty="0"/>
              <a:t>effect, </a:t>
            </a:r>
            <a:r>
              <a:rPr lang="en-US" dirty="0" smtClean="0"/>
              <a:t>stealing.</a:t>
            </a:r>
          </a:p>
          <a:p>
            <a:r>
              <a:rPr lang="en-US" dirty="0" smtClean="0"/>
              <a:t>Also renouncing desires</a:t>
            </a:r>
          </a:p>
          <a:p>
            <a:r>
              <a:rPr lang="en-US" dirty="0" smtClean="0"/>
              <a:t>Effects: development of clairvoyance or intuition, discovering precious  treasures  around yourself</a:t>
            </a:r>
            <a:endParaRPr lang="en-US" dirty="0"/>
          </a:p>
        </p:txBody>
      </p:sp>
      <p:sp>
        <p:nvSpPr>
          <p:cNvPr id="3" name="Title 2"/>
          <p:cNvSpPr>
            <a:spLocks noGrp="1"/>
          </p:cNvSpPr>
          <p:nvPr>
            <p:ph type="title"/>
          </p:nvPr>
        </p:nvSpPr>
        <p:spPr/>
        <p:txBody>
          <a:bodyPr/>
          <a:lstStyle/>
          <a:p>
            <a:r>
              <a:rPr lang="en-US" dirty="0" smtClean="0"/>
              <a:t>3. Asteya: Non-stealing</a:t>
            </a:r>
            <a:endParaRPr lang="en-US" dirty="0"/>
          </a:p>
        </p:txBody>
      </p:sp>
      <p:pic>
        <p:nvPicPr>
          <p:cNvPr id="5" name="Picture 4" descr="3.-Steal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123" y="3478850"/>
            <a:ext cx="1965978" cy="1957683"/>
          </a:xfrm>
          <a:prstGeom prst="rect">
            <a:avLst/>
          </a:prstGeom>
        </p:spPr>
      </p:pic>
      <p:pic>
        <p:nvPicPr>
          <p:cNvPr id="6" name="Picture 5"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26364552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295" y="2176757"/>
            <a:ext cx="6191328" cy="4997996"/>
          </a:xfrm>
        </p:spPr>
        <p:txBody>
          <a:bodyPr>
            <a:normAutofit fontScale="92500"/>
          </a:bodyPr>
          <a:lstStyle/>
          <a:p>
            <a:r>
              <a:rPr lang="en-US" dirty="0" smtClean="0"/>
              <a:t>Brahmacharya: retention, stopping, abstinence </a:t>
            </a:r>
          </a:p>
          <a:p>
            <a:r>
              <a:rPr lang="en-US" dirty="0" smtClean="0"/>
              <a:t>Literally means wise use of sexual energy (</a:t>
            </a:r>
            <a:r>
              <a:rPr lang="en-US" dirty="0" err="1" smtClean="0"/>
              <a:t>brah</a:t>
            </a:r>
            <a:r>
              <a:rPr lang="en-US" dirty="0" smtClean="0"/>
              <a:t>-</a:t>
            </a:r>
            <a:r>
              <a:rPr lang="en-US" dirty="0" err="1" smtClean="0"/>
              <a:t>muh</a:t>
            </a:r>
            <a:r>
              <a:rPr lang="en-US" dirty="0" smtClean="0"/>
              <a:t>-char-</a:t>
            </a:r>
            <a:r>
              <a:rPr lang="en-US" dirty="0" err="1" smtClean="0"/>
              <a:t>yuh</a:t>
            </a:r>
            <a:r>
              <a:rPr lang="en-US" dirty="0" smtClean="0"/>
              <a:t>) </a:t>
            </a:r>
          </a:p>
          <a:p>
            <a:r>
              <a:rPr lang="en-US" dirty="0" smtClean="0"/>
              <a:t>Controlling or preserving  sexual energy (not ejaculating or preserving feminine sexual fluids) allows control of all other types of energies because sexual energy is the most powerful of all energies (it can create life)</a:t>
            </a:r>
          </a:p>
          <a:p>
            <a:r>
              <a:rPr lang="en-US" dirty="0" smtClean="0"/>
              <a:t>Wise use= transforming our sexual energy into love, mental or spiritual energy (by transmutation and sublimation)</a:t>
            </a:r>
          </a:p>
          <a:p>
            <a:r>
              <a:rPr lang="en-US" dirty="0"/>
              <a:t>Abstinence - not having sexual </a:t>
            </a:r>
            <a:r>
              <a:rPr lang="en-US" dirty="0" smtClean="0"/>
              <a:t>relations (except involuntary ejaculation) </a:t>
            </a:r>
          </a:p>
        </p:txBody>
      </p:sp>
      <p:sp>
        <p:nvSpPr>
          <p:cNvPr id="3" name="Title 2"/>
          <p:cNvSpPr>
            <a:spLocks noGrp="1"/>
          </p:cNvSpPr>
          <p:nvPr>
            <p:ph type="title"/>
          </p:nvPr>
        </p:nvSpPr>
        <p:spPr/>
        <p:txBody>
          <a:bodyPr>
            <a:normAutofit fontScale="90000"/>
          </a:bodyPr>
          <a:lstStyle/>
          <a:p>
            <a:r>
              <a:rPr lang="en-US" dirty="0" smtClean="0"/>
              <a:t>4. Brahmacharya: Control of sexual function </a:t>
            </a:r>
            <a:endParaRPr lang="en-US" dirty="0"/>
          </a:p>
        </p:txBody>
      </p:sp>
      <p:pic>
        <p:nvPicPr>
          <p:cNvPr id="5" name="Picture 4" descr="brahmachary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298" y="2854036"/>
            <a:ext cx="2453702" cy="2429164"/>
          </a:xfrm>
          <a:prstGeom prst="rect">
            <a:avLst/>
          </a:prstGeom>
        </p:spPr>
      </p:pic>
      <p:pic>
        <p:nvPicPr>
          <p:cNvPr id="6" name="Picture 5" descr="logo-geneva 2017 ok.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22" y="1695507"/>
            <a:ext cx="2656094" cy="885365"/>
          </a:xfrm>
          <a:prstGeom prst="rect">
            <a:avLst/>
          </a:prstGeom>
        </p:spPr>
      </p:pic>
    </p:spTree>
    <p:extLst>
      <p:ext uri="{BB962C8B-B14F-4D97-AF65-F5344CB8AC3E}">
        <p14:creationId xmlns:p14="http://schemas.microsoft.com/office/powerpoint/2010/main" val="89404592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3465</TotalTime>
  <Words>1298</Words>
  <Application>Microsoft Macintosh PowerPoint</Application>
  <PresentationFormat>On-screen Show (4:3)</PresentationFormat>
  <Paragraphs>148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Yoga: The art of happiness</vt:lpstr>
      <vt:lpstr>Yoga Sutra: Patanjali</vt:lpstr>
      <vt:lpstr>Patanjali’s definition of Yoga</vt:lpstr>
      <vt:lpstr>Patanjali’s Stages of Yoga</vt:lpstr>
      <vt:lpstr>Yama: The social code </vt:lpstr>
      <vt:lpstr>1. Ahimsa: Non-violence </vt:lpstr>
      <vt:lpstr>2. Satya: The truth </vt:lpstr>
      <vt:lpstr>3. Asteya: Non-stealing</vt:lpstr>
      <vt:lpstr>4. Brahmacharya: Control of sexual function </vt:lpstr>
      <vt:lpstr>4. Brahmacharya: Control of sexual function </vt:lpstr>
      <vt:lpstr>5. Aparigraha: Non-accumulation </vt:lpstr>
      <vt:lpstr>PowerPoint Presentation</vt:lpstr>
      <vt:lpstr>1. Saucha: Purity </vt:lpstr>
      <vt:lpstr>2. Santosa: Contentment </vt:lpstr>
      <vt:lpstr>3. Tapas: Austerity</vt:lpstr>
      <vt:lpstr>4. Svadhyaya: Self-study </vt:lpstr>
      <vt:lpstr>5. Isvarapranidhana: Celebration of the Supreme Consciousness  </vt:lpstr>
      <vt:lpstr>Postures </vt:lpstr>
      <vt:lpstr>Postures </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 of Yoga – by Patanjali</dc:title>
  <dc:creator>Ovidiu</dc:creator>
  <cp:lastModifiedBy>Ovidiu</cp:lastModifiedBy>
  <cp:revision>104</cp:revision>
  <dcterms:created xsi:type="dcterms:W3CDTF">2017-06-18T13:25:52Z</dcterms:created>
  <dcterms:modified xsi:type="dcterms:W3CDTF">2017-08-24T20:06:20Z</dcterms:modified>
</cp:coreProperties>
</file>